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57" r:id="rId3"/>
    <p:sldId id="258" r:id="rId4"/>
    <p:sldId id="261" r:id="rId5"/>
    <p:sldId id="259" r:id="rId6"/>
    <p:sldId id="266" r:id="rId7"/>
    <p:sldId id="267" r:id="rId8"/>
    <p:sldId id="262" r:id="rId9"/>
    <p:sldId id="265" r:id="rId10"/>
  </p:sldIdLst>
  <p:sldSz cx="18288000" cy="10287000"/>
  <p:notesSz cx="6858000" cy="9144000"/>
  <p:embeddedFontLst>
    <p:embeddedFont>
      <p:font typeface="Aileron Bold" panose="020B0604020202020204" charset="0"/>
      <p:regular r:id="rId12"/>
    </p:embeddedFont>
    <p:embeddedFont>
      <p:font typeface="Aileron Heavy" panose="020B0604020202020204" charset="0"/>
      <p:regular r:id="rId13"/>
    </p:embeddedFont>
    <p:embeddedFont>
      <p:font typeface="Aileron Ultra-Bold" panose="020B0604020202020204" charset="0"/>
      <p:regular r:id="rId14"/>
    </p:embeddedFont>
    <p:embeddedFont>
      <p:font typeface="Calibri" panose="020F0502020204030204" pitchFamily="34" charset="0"/>
      <p:regular r:id="rId15"/>
      <p:bold r:id="rId16"/>
    </p:embeddedFont>
    <p:embeddedFont>
      <p:font typeface="Montserrat Heavy" panose="020B0604020202020204" charset="0"/>
      <p:regular r:id="rId17"/>
    </p:embeddedFont>
    <p:embeddedFont>
      <p:font typeface="Uturna Heavy" panose="020B0604020202020204" charset="-3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6D5CC"/>
    <a:srgbClr val="408D80"/>
    <a:srgbClr val="166A6B"/>
    <a:srgbClr val="4A6582"/>
    <a:srgbClr val="151810"/>
    <a:srgbClr val="DFEEE8"/>
    <a:srgbClr val="10443B"/>
    <a:srgbClr val="141B19"/>
    <a:srgbClr val="8383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36" d="100"/>
          <a:sy n="36" d="100"/>
        </p:scale>
        <p:origin x="106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hdphoto1.wdp>
</file>

<file path=ppt/media/hdphoto2.wdp>
</file>

<file path=ppt/media/image1.jpeg>
</file>

<file path=ppt/media/image10.png>
</file>

<file path=ppt/media/image11.svg>
</file>

<file path=ppt/media/image12.jpeg>
</file>

<file path=ppt/media/image13.png>
</file>

<file path=ppt/media/image14.jpeg>
</file>

<file path=ppt/media/image15.png>
</file>

<file path=ppt/media/image16.svg>
</file>

<file path=ppt/media/image17.png>
</file>

<file path=ppt/media/image18.png>
</file>

<file path=ppt/media/image19.png>
</file>

<file path=ppt/media/image2.png>
</file>

<file path=ppt/media/image20.png>
</file>

<file path=ppt/media/image21.jpeg>
</file>

<file path=ppt/media/image22.png>
</file>

<file path=ppt/media/image23.svg>
</file>

<file path=ppt/media/image24.png>
</file>

<file path=ppt/media/image25.svg>
</file>

<file path=ppt/media/image26.png>
</file>

<file path=ppt/media/image27.svg>
</file>

<file path=ppt/media/image28.jpe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A2EF5A-54E6-4A06-8717-C9480EEEB82F}" type="datetimeFigureOut">
              <a:rPr lang="en-US" smtClean="0"/>
              <a:t>5/21/2025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75F5E9-ED78-4BBF-BAFE-997332483FA1}" type="slidenum">
              <a:rPr lang="en-US" smtClean="0"/>
              <a:t>‹#›</a:t>
            </a:fld>
            <a:endParaRPr lang="en-US"/>
          </a:p>
        </p:txBody>
      </p:sp>
    </p:spTree>
    <p:extLst>
      <p:ext uri="{BB962C8B-B14F-4D97-AF65-F5344CB8AC3E}">
        <p14:creationId xmlns:p14="http://schemas.microsoft.com/office/powerpoint/2010/main" val="1107373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75F5E9-ED78-4BBF-BAFE-997332483FA1}" type="slidenum">
              <a:rPr lang="en-US" smtClean="0"/>
              <a:t>4</a:t>
            </a:fld>
            <a:endParaRPr lang="en-US"/>
          </a:p>
        </p:txBody>
      </p:sp>
    </p:spTree>
    <p:extLst>
      <p:ext uri="{BB962C8B-B14F-4D97-AF65-F5344CB8AC3E}">
        <p14:creationId xmlns:p14="http://schemas.microsoft.com/office/powerpoint/2010/main" val="784441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1.svg"/><Relationship Id="rId2" Type="http://schemas.openxmlformats.org/officeDocument/2006/relationships/image" Target="../media/image12.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7.sv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jpe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4.png"/><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5.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6.sv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5.sv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image" Target="../media/image25.svg"/><Relationship Id="rId5" Type="http://schemas.openxmlformats.org/officeDocument/2006/relationships/image" Target="../media/image24.png"/><Relationship Id="rId10" Type="http://schemas.openxmlformats.org/officeDocument/2006/relationships/image" Target="../media/image11.svg"/><Relationship Id="rId4" Type="http://schemas.openxmlformats.org/officeDocument/2006/relationships/image" Target="../media/image23.svg"/><Relationship Id="rId9"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8.jpe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384248" y="5698846"/>
            <a:ext cx="10875052" cy="3559454"/>
            <a:chOff x="0" y="0"/>
            <a:chExt cx="1684830" cy="551453"/>
          </a:xfrm>
        </p:grpSpPr>
        <p:sp>
          <p:nvSpPr>
            <p:cNvPr id="3" name="Freeform 3"/>
            <p:cNvSpPr/>
            <p:nvPr/>
          </p:nvSpPr>
          <p:spPr>
            <a:xfrm>
              <a:off x="0" y="0"/>
              <a:ext cx="1684830" cy="551453"/>
            </a:xfrm>
            <a:custGeom>
              <a:avLst/>
              <a:gdLst/>
              <a:ahLst/>
              <a:cxnLst/>
              <a:rect l="l" t="t" r="r" b="b"/>
              <a:pathLst>
                <a:path w="1684830" h="551453">
                  <a:moveTo>
                    <a:pt x="14238" y="0"/>
                  </a:moveTo>
                  <a:lnTo>
                    <a:pt x="1670592" y="0"/>
                  </a:lnTo>
                  <a:cubicBezTo>
                    <a:pt x="1674368" y="0"/>
                    <a:pt x="1677990" y="1500"/>
                    <a:pt x="1680660" y="4170"/>
                  </a:cubicBezTo>
                  <a:cubicBezTo>
                    <a:pt x="1683330" y="6840"/>
                    <a:pt x="1684830" y="10462"/>
                    <a:pt x="1684830" y="14238"/>
                  </a:cubicBezTo>
                  <a:lnTo>
                    <a:pt x="1684830" y="537215"/>
                  </a:lnTo>
                  <a:cubicBezTo>
                    <a:pt x="1684830" y="540991"/>
                    <a:pt x="1683330" y="544612"/>
                    <a:pt x="1680660" y="547282"/>
                  </a:cubicBezTo>
                  <a:cubicBezTo>
                    <a:pt x="1677990" y="549953"/>
                    <a:pt x="1674368" y="551453"/>
                    <a:pt x="1670592" y="551453"/>
                  </a:cubicBezTo>
                  <a:lnTo>
                    <a:pt x="14238" y="551453"/>
                  </a:lnTo>
                  <a:cubicBezTo>
                    <a:pt x="10462" y="551453"/>
                    <a:pt x="6840" y="549953"/>
                    <a:pt x="4170" y="547282"/>
                  </a:cubicBezTo>
                  <a:cubicBezTo>
                    <a:pt x="1500" y="544612"/>
                    <a:pt x="0" y="540991"/>
                    <a:pt x="0" y="537215"/>
                  </a:cubicBezTo>
                  <a:lnTo>
                    <a:pt x="0" y="14238"/>
                  </a:lnTo>
                  <a:cubicBezTo>
                    <a:pt x="0" y="10462"/>
                    <a:pt x="1500" y="6840"/>
                    <a:pt x="4170" y="4170"/>
                  </a:cubicBezTo>
                  <a:cubicBezTo>
                    <a:pt x="6840" y="1500"/>
                    <a:pt x="10462" y="0"/>
                    <a:pt x="14238" y="0"/>
                  </a:cubicBezTo>
                  <a:close/>
                </a:path>
              </a:pathLst>
            </a:custGeom>
            <a:blipFill>
              <a:blip r:embed="rId2"/>
              <a:stretch>
                <a:fillRect t="-100797" b="-2759"/>
              </a:stretch>
            </a:blipFill>
          </p:spPr>
        </p:sp>
      </p:grpSp>
      <p:sp>
        <p:nvSpPr>
          <p:cNvPr id="11" name="Freeform 11"/>
          <p:cNvSpPr/>
          <p:nvPr/>
        </p:nvSpPr>
        <p:spPr>
          <a:xfrm>
            <a:off x="0" y="5698846"/>
            <a:ext cx="4588154" cy="4588154"/>
          </a:xfrm>
          <a:custGeom>
            <a:avLst/>
            <a:gdLst/>
            <a:ahLst/>
            <a:cxnLst/>
            <a:rect l="l" t="t" r="r" b="b"/>
            <a:pathLst>
              <a:path w="4588154" h="4588154">
                <a:moveTo>
                  <a:pt x="0" y="0"/>
                </a:moveTo>
                <a:lnTo>
                  <a:pt x="4588154" y="0"/>
                </a:lnTo>
                <a:lnTo>
                  <a:pt x="4588154" y="4588154"/>
                </a:lnTo>
                <a:lnTo>
                  <a:pt x="0" y="45881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Freeform 12"/>
          <p:cNvSpPr/>
          <p:nvPr/>
        </p:nvSpPr>
        <p:spPr>
          <a:xfrm flipV="1">
            <a:off x="16286850" y="-398542"/>
            <a:ext cx="3135094" cy="3083793"/>
          </a:xfrm>
          <a:custGeom>
            <a:avLst/>
            <a:gdLst/>
            <a:ahLst/>
            <a:cxnLst/>
            <a:rect l="l" t="t" r="r" b="b"/>
            <a:pathLst>
              <a:path w="3135094" h="3083793">
                <a:moveTo>
                  <a:pt x="0" y="3083793"/>
                </a:moveTo>
                <a:lnTo>
                  <a:pt x="3135095" y="3083793"/>
                </a:lnTo>
                <a:lnTo>
                  <a:pt x="3135095" y="0"/>
                </a:lnTo>
                <a:lnTo>
                  <a:pt x="0" y="0"/>
                </a:lnTo>
                <a:lnTo>
                  <a:pt x="0" y="3083793"/>
                </a:lnTo>
                <a:close/>
              </a:path>
            </a:pathLst>
          </a:custGeom>
          <a:blipFill>
            <a:blip r:embed="rId5">
              <a:extLst>
                <a:ext uri="{96DAC541-7B7A-43D3-8B79-37D633B846F1}">
                  <asvg:svgBlip xmlns:asvg="http://schemas.microsoft.com/office/drawing/2016/SVG/main" r:embed="rId6"/>
                </a:ext>
              </a:extLst>
            </a:blip>
            <a:stretch>
              <a:fillRect/>
            </a:stretch>
          </a:blipFill>
          <a:ln cap="sq">
            <a:noFill/>
            <a:prstDash val="solid"/>
            <a:miter/>
          </a:ln>
        </p:spPr>
      </p:sp>
      <p:sp>
        <p:nvSpPr>
          <p:cNvPr id="13" name="Freeform 13"/>
          <p:cNvSpPr/>
          <p:nvPr/>
        </p:nvSpPr>
        <p:spPr>
          <a:xfrm>
            <a:off x="13156694" y="2457927"/>
            <a:ext cx="2258560" cy="2321884"/>
          </a:xfrm>
          <a:custGeom>
            <a:avLst/>
            <a:gdLst/>
            <a:ahLst/>
            <a:cxnLst/>
            <a:rect l="l" t="t" r="r" b="b"/>
            <a:pathLst>
              <a:path w="2258560" h="2321884">
                <a:moveTo>
                  <a:pt x="0" y="0"/>
                </a:moveTo>
                <a:lnTo>
                  <a:pt x="2258561" y="0"/>
                </a:lnTo>
                <a:lnTo>
                  <a:pt x="2258561" y="2321884"/>
                </a:lnTo>
                <a:lnTo>
                  <a:pt x="0" y="232188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4" name="Freeform 14"/>
          <p:cNvSpPr/>
          <p:nvPr/>
        </p:nvSpPr>
        <p:spPr>
          <a:xfrm>
            <a:off x="4999890" y="5698846"/>
            <a:ext cx="1003014" cy="1003014"/>
          </a:xfrm>
          <a:custGeom>
            <a:avLst/>
            <a:gdLst/>
            <a:ahLst/>
            <a:cxnLst/>
            <a:rect l="l" t="t" r="r" b="b"/>
            <a:pathLst>
              <a:path w="1003014" h="1003014">
                <a:moveTo>
                  <a:pt x="0" y="0"/>
                </a:moveTo>
                <a:lnTo>
                  <a:pt x="1003014" y="0"/>
                </a:lnTo>
                <a:lnTo>
                  <a:pt x="1003014" y="1003013"/>
                </a:lnTo>
                <a:lnTo>
                  <a:pt x="0" y="1003013"/>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rnd">
            <a:noFill/>
            <a:prstDash val="solid"/>
            <a:round/>
          </a:ln>
        </p:spPr>
      </p:sp>
      <p:sp>
        <p:nvSpPr>
          <p:cNvPr id="15" name="Freeform 15"/>
          <p:cNvSpPr/>
          <p:nvPr/>
        </p:nvSpPr>
        <p:spPr>
          <a:xfrm>
            <a:off x="15397406" y="1532612"/>
            <a:ext cx="648727" cy="648727"/>
          </a:xfrm>
          <a:custGeom>
            <a:avLst/>
            <a:gdLst/>
            <a:ahLst/>
            <a:cxnLst/>
            <a:rect l="l" t="t" r="r" b="b"/>
            <a:pathLst>
              <a:path w="648727" h="648727">
                <a:moveTo>
                  <a:pt x="0" y="0"/>
                </a:moveTo>
                <a:lnTo>
                  <a:pt x="648727" y="0"/>
                </a:lnTo>
                <a:lnTo>
                  <a:pt x="648727" y="648727"/>
                </a:lnTo>
                <a:lnTo>
                  <a:pt x="0" y="648727"/>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rnd">
            <a:noFill/>
            <a:prstDash val="solid"/>
            <a:round/>
          </a:ln>
        </p:spPr>
      </p:sp>
      <p:sp>
        <p:nvSpPr>
          <p:cNvPr id="16" name="Freeform 16"/>
          <p:cNvSpPr/>
          <p:nvPr/>
        </p:nvSpPr>
        <p:spPr>
          <a:xfrm rot="-5400000">
            <a:off x="4518742" y="8117861"/>
            <a:ext cx="1984941" cy="295937"/>
          </a:xfrm>
          <a:custGeom>
            <a:avLst/>
            <a:gdLst/>
            <a:ahLst/>
            <a:cxnLst/>
            <a:rect l="l" t="t" r="r" b="b"/>
            <a:pathLst>
              <a:path w="1984941" h="295937">
                <a:moveTo>
                  <a:pt x="0" y="0"/>
                </a:moveTo>
                <a:lnTo>
                  <a:pt x="1984941" y="0"/>
                </a:lnTo>
                <a:lnTo>
                  <a:pt x="1984941" y="295937"/>
                </a:lnTo>
                <a:lnTo>
                  <a:pt x="0" y="295937"/>
                </a:lnTo>
                <a:lnTo>
                  <a:pt x="0" y="0"/>
                </a:lnTo>
                <a:close/>
              </a:path>
            </a:pathLst>
          </a:custGeom>
          <a:blipFill>
            <a:blip r:embed="rId11">
              <a:extLst>
                <a:ext uri="{96DAC541-7B7A-43D3-8B79-37D633B846F1}">
                  <asvg:svgBlip xmlns:asvg="http://schemas.microsoft.com/office/drawing/2016/SVG/main" r:embed="rId12"/>
                </a:ext>
              </a:extLst>
            </a:blip>
            <a:stretch>
              <a:fillRect/>
            </a:stretch>
          </a:blipFill>
          <a:ln cap="rnd">
            <a:noFill/>
            <a:prstDash val="solid"/>
            <a:round/>
          </a:ln>
        </p:spPr>
      </p:sp>
      <p:sp>
        <p:nvSpPr>
          <p:cNvPr id="17" name="TextBox 17"/>
          <p:cNvSpPr txBox="1"/>
          <p:nvPr/>
        </p:nvSpPr>
        <p:spPr>
          <a:xfrm>
            <a:off x="1028700" y="1866900"/>
            <a:ext cx="11256398" cy="2708434"/>
          </a:xfrm>
          <a:prstGeom prst="rect">
            <a:avLst/>
          </a:prstGeom>
        </p:spPr>
        <p:txBody>
          <a:bodyPr wrap="square" lIns="0" tIns="0" rIns="0" bIns="0" rtlCol="0" anchor="t">
            <a:spAutoFit/>
          </a:bodyPr>
          <a:lstStyle/>
          <a:p>
            <a:pPr algn="l"/>
            <a:r>
              <a:rPr lang="en-US" sz="8800" b="1" dirty="0">
                <a:solidFill>
                  <a:srgbClr val="10443B"/>
                </a:solidFill>
                <a:latin typeface="Uturna Heavy"/>
                <a:ea typeface="Uturna Heavy"/>
                <a:cs typeface="Uturna Heavy"/>
                <a:sym typeface="Uturna Heavy"/>
              </a:rPr>
              <a:t>Exploring Groundwater Cases Across California</a:t>
            </a:r>
          </a:p>
        </p:txBody>
      </p:sp>
      <p:sp>
        <p:nvSpPr>
          <p:cNvPr id="22" name="TextBox 19">
            <a:extLst>
              <a:ext uri="{FF2B5EF4-FFF2-40B4-BE49-F238E27FC236}">
                <a16:creationId xmlns:a16="http://schemas.microsoft.com/office/drawing/2014/main" id="{329B0FC2-09CB-D9F5-A76A-98ED7B9B0BA4}"/>
              </a:ext>
            </a:extLst>
          </p:cNvPr>
          <p:cNvSpPr txBox="1"/>
          <p:nvPr/>
        </p:nvSpPr>
        <p:spPr>
          <a:xfrm>
            <a:off x="1028700" y="6701860"/>
            <a:ext cx="2916112" cy="2148280"/>
          </a:xfrm>
          <a:prstGeom prst="rect">
            <a:avLst/>
          </a:prstGeom>
        </p:spPr>
        <p:txBody>
          <a:bodyPr wrap="square" lIns="0" tIns="0" rIns="0" bIns="0" rtlCol="0" anchor="t">
            <a:spAutoFit/>
          </a:bodyPr>
          <a:lstStyle/>
          <a:p>
            <a:pPr>
              <a:lnSpc>
                <a:spcPct val="150000"/>
              </a:lnSpc>
            </a:pPr>
            <a:r>
              <a:rPr lang="en-US" sz="2400" b="1" dirty="0">
                <a:solidFill>
                  <a:srgbClr val="408D80"/>
                </a:solidFill>
                <a:latin typeface="Aileron Bold"/>
                <a:ea typeface="Aileron Bold"/>
                <a:cs typeface="Aileron Bold"/>
                <a:sym typeface="Aileron Bold"/>
              </a:rPr>
              <a:t>Group 8</a:t>
            </a:r>
          </a:p>
          <a:p>
            <a:pPr>
              <a:lnSpc>
                <a:spcPct val="150000"/>
              </a:lnSpc>
            </a:pPr>
            <a:r>
              <a:rPr lang="en-US" sz="2400" dirty="0">
                <a:solidFill>
                  <a:srgbClr val="408D80"/>
                </a:solidFill>
                <a:latin typeface="Aileron Bold"/>
                <a:ea typeface="Aileron Bold"/>
                <a:cs typeface="Aileron Bold"/>
                <a:sym typeface="Aileron Bold"/>
              </a:rPr>
              <a:t>Fawzia Almurbati</a:t>
            </a:r>
          </a:p>
          <a:p>
            <a:pPr>
              <a:lnSpc>
                <a:spcPct val="150000"/>
              </a:lnSpc>
            </a:pPr>
            <a:r>
              <a:rPr lang="en-US" sz="2400" dirty="0">
                <a:solidFill>
                  <a:srgbClr val="408D80"/>
                </a:solidFill>
                <a:latin typeface="Aileron Bold"/>
                <a:ea typeface="Aileron Bold"/>
                <a:cs typeface="Aileron Bold"/>
                <a:sym typeface="Aileron Bold"/>
              </a:rPr>
              <a:t>Khalid </a:t>
            </a:r>
            <a:r>
              <a:rPr lang="en-US" sz="2400" dirty="0" err="1">
                <a:solidFill>
                  <a:srgbClr val="408D80"/>
                </a:solidFill>
                <a:latin typeface="Aileron Bold"/>
                <a:ea typeface="Aileron Bold"/>
                <a:cs typeface="Aileron Bold"/>
                <a:sym typeface="Aileron Bold"/>
              </a:rPr>
              <a:t>Alkooheji</a:t>
            </a:r>
            <a:endParaRPr lang="en-US" sz="2400" dirty="0">
              <a:solidFill>
                <a:srgbClr val="408D80"/>
              </a:solidFill>
              <a:latin typeface="Aileron Bold"/>
              <a:ea typeface="Aileron Bold"/>
              <a:cs typeface="Aileron Bold"/>
              <a:sym typeface="Aileron Bold"/>
            </a:endParaRPr>
          </a:p>
          <a:p>
            <a:pPr>
              <a:lnSpc>
                <a:spcPct val="150000"/>
              </a:lnSpc>
            </a:pPr>
            <a:r>
              <a:rPr lang="en-US" sz="2400" dirty="0">
                <a:solidFill>
                  <a:srgbClr val="408D80"/>
                </a:solidFill>
                <a:latin typeface="Aileron Bold"/>
                <a:ea typeface="Aileron Bold"/>
                <a:cs typeface="Aileron Bold"/>
                <a:sym typeface="Aileron Bold"/>
              </a:rPr>
              <a:t>Qassim Al Qatari</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48344" y="2004858"/>
            <a:ext cx="4085152" cy="4341679"/>
            <a:chOff x="0" y="0"/>
            <a:chExt cx="660400" cy="701870"/>
          </a:xfrm>
        </p:grpSpPr>
        <p:sp>
          <p:nvSpPr>
            <p:cNvPr id="3" name="Freeform 3"/>
            <p:cNvSpPr/>
            <p:nvPr/>
          </p:nvSpPr>
          <p:spPr>
            <a:xfrm>
              <a:off x="0" y="0"/>
              <a:ext cx="660400" cy="701870"/>
            </a:xfrm>
            <a:custGeom>
              <a:avLst/>
              <a:gdLst/>
              <a:ahLst/>
              <a:cxnLst/>
              <a:rect l="l" t="t" r="r" b="b"/>
              <a:pathLst>
                <a:path w="660400" h="70187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6038"/>
                  </a:cubicBezTo>
                  <a:lnTo>
                    <a:pt x="660400" y="701870"/>
                  </a:lnTo>
                  <a:lnTo>
                    <a:pt x="0" y="701870"/>
                  </a:lnTo>
                  <a:lnTo>
                    <a:pt x="0" y="326317"/>
                  </a:lnTo>
                  <a:cubicBezTo>
                    <a:pt x="1782" y="185660"/>
                    <a:pt x="93019" y="64045"/>
                    <a:pt x="220252" y="19070"/>
                  </a:cubicBezTo>
                  <a:close/>
                </a:path>
              </a:pathLst>
            </a:custGeom>
            <a:solidFill>
              <a:srgbClr val="E7E7D4"/>
            </a:solidFill>
          </p:spPr>
        </p:sp>
        <p:sp>
          <p:nvSpPr>
            <p:cNvPr id="4" name="TextBox 4"/>
            <p:cNvSpPr txBox="1"/>
            <p:nvPr/>
          </p:nvSpPr>
          <p:spPr>
            <a:xfrm>
              <a:off x="0" y="79375"/>
              <a:ext cx="660400" cy="622495"/>
            </a:xfrm>
            <a:prstGeom prst="rect">
              <a:avLst/>
            </a:prstGeom>
          </p:spPr>
          <p:txBody>
            <a:bodyPr lIns="50800" tIns="50800" rIns="50800" bIns="50800" rtlCol="0" anchor="ctr"/>
            <a:lstStyle/>
            <a:p>
              <a:pPr algn="ctr">
                <a:lnSpc>
                  <a:spcPts val="2800"/>
                </a:lnSpc>
              </a:pPr>
              <a:endParaRPr/>
            </a:p>
          </p:txBody>
        </p:sp>
      </p:grpSp>
      <p:grpSp>
        <p:nvGrpSpPr>
          <p:cNvPr id="5" name="Group 5"/>
          <p:cNvGrpSpPr/>
          <p:nvPr/>
        </p:nvGrpSpPr>
        <p:grpSpPr>
          <a:xfrm>
            <a:off x="1028700" y="6058339"/>
            <a:ext cx="10989697" cy="1896247"/>
            <a:chOff x="0" y="0"/>
            <a:chExt cx="1702592" cy="293778"/>
          </a:xfrm>
        </p:grpSpPr>
        <p:sp>
          <p:nvSpPr>
            <p:cNvPr id="6" name="Freeform 6"/>
            <p:cNvSpPr/>
            <p:nvPr/>
          </p:nvSpPr>
          <p:spPr>
            <a:xfrm>
              <a:off x="0" y="0"/>
              <a:ext cx="1702592" cy="293778"/>
            </a:xfrm>
            <a:custGeom>
              <a:avLst/>
              <a:gdLst/>
              <a:ahLst/>
              <a:cxnLst/>
              <a:rect l="l" t="t" r="r" b="b"/>
              <a:pathLst>
                <a:path w="1702592" h="293778">
                  <a:moveTo>
                    <a:pt x="14089" y="0"/>
                  </a:moveTo>
                  <a:lnTo>
                    <a:pt x="1688502" y="0"/>
                  </a:lnTo>
                  <a:cubicBezTo>
                    <a:pt x="1692239" y="0"/>
                    <a:pt x="1695823" y="1484"/>
                    <a:pt x="1698465" y="4127"/>
                  </a:cubicBezTo>
                  <a:cubicBezTo>
                    <a:pt x="1701107" y="6769"/>
                    <a:pt x="1702592" y="10353"/>
                    <a:pt x="1702592" y="14089"/>
                  </a:cubicBezTo>
                  <a:lnTo>
                    <a:pt x="1702592" y="279689"/>
                  </a:lnTo>
                  <a:cubicBezTo>
                    <a:pt x="1702592" y="283426"/>
                    <a:pt x="1701107" y="287009"/>
                    <a:pt x="1698465" y="289652"/>
                  </a:cubicBezTo>
                  <a:cubicBezTo>
                    <a:pt x="1695823" y="292294"/>
                    <a:pt x="1692239" y="293778"/>
                    <a:pt x="1688502" y="293778"/>
                  </a:cubicBezTo>
                  <a:lnTo>
                    <a:pt x="14089" y="293778"/>
                  </a:lnTo>
                  <a:cubicBezTo>
                    <a:pt x="10353" y="293778"/>
                    <a:pt x="6769" y="292294"/>
                    <a:pt x="4127" y="289652"/>
                  </a:cubicBezTo>
                  <a:cubicBezTo>
                    <a:pt x="1484" y="287009"/>
                    <a:pt x="0" y="283426"/>
                    <a:pt x="0" y="279689"/>
                  </a:cubicBezTo>
                  <a:lnTo>
                    <a:pt x="0" y="14089"/>
                  </a:lnTo>
                  <a:cubicBezTo>
                    <a:pt x="0" y="10353"/>
                    <a:pt x="1484" y="6769"/>
                    <a:pt x="4127" y="4127"/>
                  </a:cubicBezTo>
                  <a:cubicBezTo>
                    <a:pt x="6769" y="1484"/>
                    <a:pt x="10353" y="0"/>
                    <a:pt x="14089" y="0"/>
                  </a:cubicBezTo>
                  <a:close/>
                </a:path>
              </a:pathLst>
            </a:custGeom>
            <a:blipFill>
              <a:blip r:embed="rId2"/>
              <a:stretch>
                <a:fillRect t="-174189" b="-160472"/>
              </a:stretch>
            </a:blipFill>
          </p:spPr>
        </p:sp>
      </p:grpSp>
      <p:sp>
        <p:nvSpPr>
          <p:cNvPr id="7" name="Freeform 7"/>
          <p:cNvSpPr/>
          <p:nvPr/>
        </p:nvSpPr>
        <p:spPr>
          <a:xfrm>
            <a:off x="3556663" y="2488209"/>
            <a:ext cx="3007830" cy="3065304"/>
          </a:xfrm>
          <a:custGeom>
            <a:avLst/>
            <a:gdLst/>
            <a:ahLst/>
            <a:cxnLst/>
            <a:rect l="l" t="t" r="r" b="b"/>
            <a:pathLst>
              <a:path w="3007830" h="3065304">
                <a:moveTo>
                  <a:pt x="0" y="0"/>
                </a:moveTo>
                <a:lnTo>
                  <a:pt x="3007830" y="0"/>
                </a:lnTo>
                <a:lnTo>
                  <a:pt x="3007830" y="3065305"/>
                </a:lnTo>
                <a:lnTo>
                  <a:pt x="0" y="3065305"/>
                </a:lnTo>
                <a:lnTo>
                  <a:pt x="0" y="0"/>
                </a:lnTo>
                <a:close/>
              </a:path>
            </a:pathLst>
          </a:custGeom>
          <a:blipFill>
            <a:blip r:embed="rId3"/>
            <a:stretch>
              <a:fillRect/>
            </a:stretch>
          </a:blipFill>
        </p:spPr>
      </p:sp>
      <p:sp>
        <p:nvSpPr>
          <p:cNvPr id="8" name="Freeform 8"/>
          <p:cNvSpPr/>
          <p:nvPr/>
        </p:nvSpPr>
        <p:spPr>
          <a:xfrm>
            <a:off x="1028700" y="4036271"/>
            <a:ext cx="1475863" cy="1517243"/>
          </a:xfrm>
          <a:custGeom>
            <a:avLst/>
            <a:gdLst/>
            <a:ahLst/>
            <a:cxnLst/>
            <a:rect l="l" t="t" r="r" b="b"/>
            <a:pathLst>
              <a:path w="1475863" h="1517243">
                <a:moveTo>
                  <a:pt x="0" y="0"/>
                </a:moveTo>
                <a:lnTo>
                  <a:pt x="1475863" y="0"/>
                </a:lnTo>
                <a:lnTo>
                  <a:pt x="1475863" y="1517243"/>
                </a:lnTo>
                <a:lnTo>
                  <a:pt x="0" y="151724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rot="-10800000">
            <a:off x="15274359" y="2192273"/>
            <a:ext cx="1984941" cy="295937"/>
          </a:xfrm>
          <a:custGeom>
            <a:avLst/>
            <a:gdLst/>
            <a:ahLst/>
            <a:cxnLst/>
            <a:rect l="l" t="t" r="r" b="b"/>
            <a:pathLst>
              <a:path w="1984941" h="295937">
                <a:moveTo>
                  <a:pt x="0" y="0"/>
                </a:moveTo>
                <a:lnTo>
                  <a:pt x="1984941" y="0"/>
                </a:lnTo>
                <a:lnTo>
                  <a:pt x="1984941" y="295936"/>
                </a:lnTo>
                <a:lnTo>
                  <a:pt x="0" y="295936"/>
                </a:lnTo>
                <a:lnTo>
                  <a:pt x="0" y="0"/>
                </a:lnTo>
                <a:close/>
              </a:path>
            </a:pathLst>
          </a:custGeom>
          <a:blipFill>
            <a:blip r:embed="rId6">
              <a:extLst>
                <a:ext uri="{96DAC541-7B7A-43D3-8B79-37D633B846F1}">
                  <asvg:svgBlip xmlns:asvg="http://schemas.microsoft.com/office/drawing/2016/SVG/main" r:embed="rId7"/>
                </a:ext>
              </a:extLst>
            </a:blip>
            <a:stretch>
              <a:fillRect/>
            </a:stretch>
          </a:blipFill>
          <a:ln cap="rnd">
            <a:noFill/>
            <a:prstDash val="solid"/>
            <a:round/>
          </a:ln>
        </p:spPr>
      </p:sp>
      <p:grpSp>
        <p:nvGrpSpPr>
          <p:cNvPr id="10" name="Group 10"/>
          <p:cNvGrpSpPr/>
          <p:nvPr/>
        </p:nvGrpSpPr>
        <p:grpSpPr>
          <a:xfrm>
            <a:off x="1028700" y="8459411"/>
            <a:ext cx="16230600" cy="171565"/>
            <a:chOff x="0" y="0"/>
            <a:chExt cx="4274726" cy="45186"/>
          </a:xfrm>
        </p:grpSpPr>
        <p:sp>
          <p:nvSpPr>
            <p:cNvPr id="11" name="Freeform 11"/>
            <p:cNvSpPr/>
            <p:nvPr/>
          </p:nvSpPr>
          <p:spPr>
            <a:xfrm>
              <a:off x="0" y="0"/>
              <a:ext cx="4274726" cy="45186"/>
            </a:xfrm>
            <a:custGeom>
              <a:avLst/>
              <a:gdLst/>
              <a:ahLst/>
              <a:cxnLst/>
              <a:rect l="l" t="t" r="r" b="b"/>
              <a:pathLst>
                <a:path w="4274726" h="45186">
                  <a:moveTo>
                    <a:pt x="22593" y="0"/>
                  </a:moveTo>
                  <a:lnTo>
                    <a:pt x="4252133" y="0"/>
                  </a:lnTo>
                  <a:cubicBezTo>
                    <a:pt x="4258125" y="0"/>
                    <a:pt x="4263872" y="2380"/>
                    <a:pt x="4268108" y="6617"/>
                  </a:cubicBezTo>
                  <a:cubicBezTo>
                    <a:pt x="4272345" y="10854"/>
                    <a:pt x="4274726" y="16601"/>
                    <a:pt x="4274726" y="22593"/>
                  </a:cubicBezTo>
                  <a:lnTo>
                    <a:pt x="4274726" y="22593"/>
                  </a:lnTo>
                  <a:cubicBezTo>
                    <a:pt x="4274726" y="28585"/>
                    <a:pt x="4272345" y="34331"/>
                    <a:pt x="4268108" y="38568"/>
                  </a:cubicBezTo>
                  <a:cubicBezTo>
                    <a:pt x="4263872" y="42805"/>
                    <a:pt x="4258125" y="45186"/>
                    <a:pt x="4252133" y="45186"/>
                  </a:cubicBezTo>
                  <a:lnTo>
                    <a:pt x="22593" y="45186"/>
                  </a:lnTo>
                  <a:cubicBezTo>
                    <a:pt x="16601" y="45186"/>
                    <a:pt x="10854" y="42805"/>
                    <a:pt x="6617" y="38568"/>
                  </a:cubicBezTo>
                  <a:cubicBezTo>
                    <a:pt x="2380" y="34331"/>
                    <a:pt x="0" y="28585"/>
                    <a:pt x="0" y="22593"/>
                  </a:cubicBezTo>
                  <a:lnTo>
                    <a:pt x="0" y="22593"/>
                  </a:lnTo>
                  <a:cubicBezTo>
                    <a:pt x="0" y="16601"/>
                    <a:pt x="2380" y="10854"/>
                    <a:pt x="6617" y="6617"/>
                  </a:cubicBezTo>
                  <a:cubicBezTo>
                    <a:pt x="10854" y="2380"/>
                    <a:pt x="16601" y="0"/>
                    <a:pt x="22593" y="0"/>
                  </a:cubicBezTo>
                  <a:close/>
                </a:path>
              </a:pathLst>
            </a:custGeom>
            <a:solidFill>
              <a:srgbClr val="B6D5CC"/>
            </a:solidFill>
          </p:spPr>
        </p:sp>
        <p:sp>
          <p:nvSpPr>
            <p:cNvPr id="12" name="TextBox 12"/>
            <p:cNvSpPr txBox="1"/>
            <p:nvPr/>
          </p:nvSpPr>
          <p:spPr>
            <a:xfrm>
              <a:off x="0" y="-47625"/>
              <a:ext cx="4274726" cy="92811"/>
            </a:xfrm>
            <a:prstGeom prst="rect">
              <a:avLst/>
            </a:prstGeom>
          </p:spPr>
          <p:txBody>
            <a:bodyPr lIns="50800" tIns="50800" rIns="50800" bIns="50800" rtlCol="0" anchor="ctr"/>
            <a:lstStyle/>
            <a:p>
              <a:pPr algn="ctr">
                <a:lnSpc>
                  <a:spcPts val="2800"/>
                </a:lnSpc>
              </a:pPr>
              <a:endParaRPr/>
            </a:p>
          </p:txBody>
        </p:sp>
      </p:grpSp>
      <p:sp>
        <p:nvSpPr>
          <p:cNvPr id="13" name="TextBox 13"/>
          <p:cNvSpPr txBox="1"/>
          <p:nvPr/>
        </p:nvSpPr>
        <p:spPr>
          <a:xfrm>
            <a:off x="7873726" y="1766043"/>
            <a:ext cx="6139900" cy="991804"/>
          </a:xfrm>
          <a:prstGeom prst="rect">
            <a:avLst/>
          </a:prstGeom>
        </p:spPr>
        <p:txBody>
          <a:bodyPr lIns="0" tIns="0" rIns="0" bIns="0" rtlCol="0" anchor="t">
            <a:spAutoFit/>
          </a:bodyPr>
          <a:lstStyle/>
          <a:p>
            <a:pPr algn="l">
              <a:lnSpc>
                <a:spcPts val="7864"/>
              </a:lnSpc>
            </a:pPr>
            <a:r>
              <a:rPr lang="en-US" sz="6499" b="1">
                <a:solidFill>
                  <a:srgbClr val="086354"/>
                </a:solidFill>
                <a:latin typeface="Montserrat Heavy"/>
                <a:ea typeface="Montserrat Heavy"/>
                <a:cs typeface="Montserrat Heavy"/>
                <a:sym typeface="Montserrat Heavy"/>
              </a:rPr>
              <a:t>Introduction</a:t>
            </a:r>
          </a:p>
        </p:txBody>
      </p:sp>
      <p:sp>
        <p:nvSpPr>
          <p:cNvPr id="15" name="TextBox 15"/>
          <p:cNvSpPr txBox="1"/>
          <p:nvPr/>
        </p:nvSpPr>
        <p:spPr>
          <a:xfrm>
            <a:off x="7851314" y="2993035"/>
            <a:ext cx="9407986" cy="2356671"/>
          </a:xfrm>
          <a:prstGeom prst="rect">
            <a:avLst/>
          </a:prstGeom>
        </p:spPr>
        <p:txBody>
          <a:bodyPr wrap="square" lIns="0" tIns="0" rIns="0" bIns="0" rtlCol="0" anchor="t">
            <a:spAutoFit/>
          </a:bodyPr>
          <a:lstStyle/>
          <a:p>
            <a:pPr algn="just">
              <a:lnSpc>
                <a:spcPts val="3080"/>
              </a:lnSpc>
            </a:pPr>
            <a:r>
              <a:rPr lang="en-US" sz="2400" b="1" dirty="0">
                <a:solidFill>
                  <a:srgbClr val="3B4A33"/>
                </a:solidFill>
                <a:latin typeface="Aileron Bold"/>
                <a:ea typeface="Aileron Bold"/>
                <a:cs typeface="Aileron Bold"/>
                <a:sym typeface="Aileron Bold"/>
              </a:rPr>
              <a:t>Groundwater contamination continues to pose a threat to public health and environmental sustainability. With cases managed across different agencies and regions, we need to understand where the most critical issues are concentrated. Analyzing this data, we aim to highlight high-risk areas and recommend data-driven actions for environmental agencies.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8"/>
          <p:cNvGrpSpPr/>
          <p:nvPr/>
        </p:nvGrpSpPr>
        <p:grpSpPr>
          <a:xfrm>
            <a:off x="10581714" y="3296425"/>
            <a:ext cx="1923275" cy="192327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6D5CC"/>
            </a:solidFill>
          </p:spPr>
          <p:txBody>
            <a:bodyPr/>
            <a:lstStyle/>
            <a:p>
              <a:endParaRPr lang="en-US" dirty="0"/>
            </a:p>
          </p:txBody>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800"/>
                </a:lnSpc>
              </a:pPr>
              <a:endParaRPr/>
            </a:p>
          </p:txBody>
        </p:sp>
      </p:grpSp>
      <p:grpSp>
        <p:nvGrpSpPr>
          <p:cNvPr id="2" name="Group 2"/>
          <p:cNvGrpSpPr/>
          <p:nvPr/>
        </p:nvGrpSpPr>
        <p:grpSpPr>
          <a:xfrm>
            <a:off x="9750089" y="4091156"/>
            <a:ext cx="7509211" cy="5167144"/>
            <a:chOff x="0" y="0"/>
            <a:chExt cx="1508051" cy="1037701"/>
          </a:xfrm>
        </p:grpSpPr>
        <p:sp>
          <p:nvSpPr>
            <p:cNvPr id="3" name="Freeform 3"/>
            <p:cNvSpPr/>
            <p:nvPr/>
          </p:nvSpPr>
          <p:spPr>
            <a:xfrm>
              <a:off x="0" y="0"/>
              <a:ext cx="1508051" cy="1037701"/>
            </a:xfrm>
            <a:custGeom>
              <a:avLst/>
              <a:gdLst/>
              <a:ahLst/>
              <a:cxnLst/>
              <a:rect l="l" t="t" r="r" b="b"/>
              <a:pathLst>
                <a:path w="1508051" h="1037701">
                  <a:moveTo>
                    <a:pt x="20620" y="0"/>
                  </a:moveTo>
                  <a:lnTo>
                    <a:pt x="1487431" y="0"/>
                  </a:lnTo>
                  <a:cubicBezTo>
                    <a:pt x="1498819" y="0"/>
                    <a:pt x="1508051" y="9232"/>
                    <a:pt x="1508051" y="20620"/>
                  </a:cubicBezTo>
                  <a:lnTo>
                    <a:pt x="1508051" y="1017081"/>
                  </a:lnTo>
                  <a:cubicBezTo>
                    <a:pt x="1508051" y="1028469"/>
                    <a:pt x="1498819" y="1037701"/>
                    <a:pt x="1487431" y="1037701"/>
                  </a:cubicBezTo>
                  <a:lnTo>
                    <a:pt x="20620" y="1037701"/>
                  </a:lnTo>
                  <a:cubicBezTo>
                    <a:pt x="15151" y="1037701"/>
                    <a:pt x="9906" y="1035528"/>
                    <a:pt x="6039" y="1031662"/>
                  </a:cubicBezTo>
                  <a:cubicBezTo>
                    <a:pt x="2172" y="1027795"/>
                    <a:pt x="0" y="1022550"/>
                    <a:pt x="0" y="1017081"/>
                  </a:cubicBezTo>
                  <a:lnTo>
                    <a:pt x="0" y="20620"/>
                  </a:lnTo>
                  <a:cubicBezTo>
                    <a:pt x="0" y="15151"/>
                    <a:pt x="2172" y="9906"/>
                    <a:pt x="6039" y="6039"/>
                  </a:cubicBezTo>
                  <a:cubicBezTo>
                    <a:pt x="9906" y="2172"/>
                    <a:pt x="15151" y="0"/>
                    <a:pt x="20620" y="0"/>
                  </a:cubicBezTo>
                  <a:close/>
                </a:path>
              </a:pathLst>
            </a:custGeom>
            <a:blipFill>
              <a:blip r:embed="rId2"/>
              <a:stretch>
                <a:fillRect l="-1640" r="-1640"/>
              </a:stretch>
            </a:blipFill>
          </p:spPr>
        </p:sp>
      </p:grpSp>
      <p:sp>
        <p:nvSpPr>
          <p:cNvPr id="4" name="Freeform 4"/>
          <p:cNvSpPr/>
          <p:nvPr/>
        </p:nvSpPr>
        <p:spPr>
          <a:xfrm>
            <a:off x="4576937" y="602877"/>
            <a:ext cx="2870085" cy="2870085"/>
          </a:xfrm>
          <a:custGeom>
            <a:avLst/>
            <a:gdLst/>
            <a:ahLst/>
            <a:cxnLst/>
            <a:rect l="l" t="t" r="r" b="b"/>
            <a:pathLst>
              <a:path w="2870085" h="2870085">
                <a:moveTo>
                  <a:pt x="0" y="0"/>
                </a:moveTo>
                <a:lnTo>
                  <a:pt x="2870086" y="0"/>
                </a:lnTo>
                <a:lnTo>
                  <a:pt x="2870086" y="2870085"/>
                </a:lnTo>
                <a:lnTo>
                  <a:pt x="0" y="287008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rnd">
            <a:noFill/>
            <a:prstDash val="solid"/>
            <a:round/>
          </a:ln>
        </p:spPr>
      </p:sp>
      <p:grpSp>
        <p:nvGrpSpPr>
          <p:cNvPr id="5" name="Group 5"/>
          <p:cNvGrpSpPr/>
          <p:nvPr/>
        </p:nvGrpSpPr>
        <p:grpSpPr>
          <a:xfrm>
            <a:off x="0" y="0"/>
            <a:ext cx="18288000" cy="2037919"/>
            <a:chOff x="0" y="0"/>
            <a:chExt cx="4816593" cy="536736"/>
          </a:xfrm>
        </p:grpSpPr>
        <p:sp>
          <p:nvSpPr>
            <p:cNvPr id="6" name="Freeform 6"/>
            <p:cNvSpPr/>
            <p:nvPr/>
          </p:nvSpPr>
          <p:spPr>
            <a:xfrm>
              <a:off x="0" y="0"/>
              <a:ext cx="4816592" cy="536736"/>
            </a:xfrm>
            <a:custGeom>
              <a:avLst/>
              <a:gdLst/>
              <a:ahLst/>
              <a:cxnLst/>
              <a:rect l="l" t="t" r="r" b="b"/>
              <a:pathLst>
                <a:path w="4816592" h="536736">
                  <a:moveTo>
                    <a:pt x="0" y="0"/>
                  </a:moveTo>
                  <a:lnTo>
                    <a:pt x="4816592" y="0"/>
                  </a:lnTo>
                  <a:lnTo>
                    <a:pt x="4816592" y="536736"/>
                  </a:lnTo>
                  <a:lnTo>
                    <a:pt x="0" y="536736"/>
                  </a:lnTo>
                  <a:close/>
                </a:path>
              </a:pathLst>
            </a:custGeom>
            <a:solidFill>
              <a:srgbClr val="B6D5CC"/>
            </a:solidFill>
          </p:spPr>
        </p:sp>
        <p:sp>
          <p:nvSpPr>
            <p:cNvPr id="7" name="TextBox 7"/>
            <p:cNvSpPr txBox="1"/>
            <p:nvPr/>
          </p:nvSpPr>
          <p:spPr>
            <a:xfrm>
              <a:off x="0" y="-47625"/>
              <a:ext cx="4816593" cy="584361"/>
            </a:xfrm>
            <a:prstGeom prst="rect">
              <a:avLst/>
            </a:prstGeom>
          </p:spPr>
          <p:txBody>
            <a:bodyPr lIns="50800" tIns="50800" rIns="50800" bIns="50800" rtlCol="0" anchor="ctr"/>
            <a:lstStyle/>
            <a:p>
              <a:pPr algn="ctr">
                <a:lnSpc>
                  <a:spcPts val="2800"/>
                </a:lnSpc>
              </a:pPr>
              <a:endParaRPr/>
            </a:p>
          </p:txBody>
        </p:sp>
      </p:grpSp>
      <p:sp>
        <p:nvSpPr>
          <p:cNvPr id="12" name="Freeform 12"/>
          <p:cNvSpPr/>
          <p:nvPr/>
        </p:nvSpPr>
        <p:spPr>
          <a:xfrm rot="-10800000">
            <a:off x="15274359" y="3129519"/>
            <a:ext cx="1984941" cy="295937"/>
          </a:xfrm>
          <a:custGeom>
            <a:avLst/>
            <a:gdLst/>
            <a:ahLst/>
            <a:cxnLst/>
            <a:rect l="l" t="t" r="r" b="b"/>
            <a:pathLst>
              <a:path w="1984941" h="295937">
                <a:moveTo>
                  <a:pt x="0" y="0"/>
                </a:moveTo>
                <a:lnTo>
                  <a:pt x="1984941" y="0"/>
                </a:lnTo>
                <a:lnTo>
                  <a:pt x="1984941" y="295936"/>
                </a:lnTo>
                <a:lnTo>
                  <a:pt x="0" y="295936"/>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rnd">
            <a:noFill/>
            <a:prstDash val="solid"/>
            <a:round/>
          </a:ln>
        </p:spPr>
      </p:sp>
      <p:sp>
        <p:nvSpPr>
          <p:cNvPr id="13" name="TextBox 13"/>
          <p:cNvSpPr txBox="1"/>
          <p:nvPr/>
        </p:nvSpPr>
        <p:spPr>
          <a:xfrm>
            <a:off x="1028700" y="6286500"/>
            <a:ext cx="7876829" cy="2754216"/>
          </a:xfrm>
          <a:prstGeom prst="rect">
            <a:avLst/>
          </a:prstGeom>
        </p:spPr>
        <p:txBody>
          <a:bodyPr lIns="0" tIns="0" rIns="0" bIns="0" rtlCol="0" anchor="t">
            <a:spAutoFit/>
          </a:bodyPr>
          <a:lstStyle/>
          <a:p>
            <a:pPr algn="just">
              <a:lnSpc>
                <a:spcPts val="3080"/>
              </a:lnSpc>
            </a:pPr>
            <a:r>
              <a:rPr lang="en-US" sz="2400" b="1" dirty="0">
                <a:solidFill>
                  <a:srgbClr val="3B4A33"/>
                </a:solidFill>
                <a:latin typeface="Aileron Bold"/>
                <a:ea typeface="Aileron Bold"/>
                <a:cs typeface="Aileron Bold"/>
                <a:sym typeface="Aileron Bold"/>
              </a:rPr>
              <a:t>As a data analytics team working on environmental monitoring, we've been assigned to analyze groundwater contamination data across California. To support effective decision-making and resource planning, we aim to identify contamination patterns, especially in military sites, regional oversight, and environmental vulnerability.</a:t>
            </a:r>
          </a:p>
        </p:txBody>
      </p:sp>
      <p:sp>
        <p:nvSpPr>
          <p:cNvPr id="14" name="TextBox 14"/>
          <p:cNvSpPr txBox="1"/>
          <p:nvPr/>
        </p:nvSpPr>
        <p:spPr>
          <a:xfrm>
            <a:off x="1028700" y="4081631"/>
            <a:ext cx="6418323" cy="1978811"/>
          </a:xfrm>
          <a:prstGeom prst="rect">
            <a:avLst/>
          </a:prstGeom>
        </p:spPr>
        <p:txBody>
          <a:bodyPr lIns="0" tIns="0" rIns="0" bIns="0" rtlCol="0" anchor="t">
            <a:spAutoFit/>
          </a:bodyPr>
          <a:lstStyle/>
          <a:p>
            <a:pPr marL="0" lvl="0" indent="0" algn="l">
              <a:lnSpc>
                <a:spcPts val="7864"/>
              </a:lnSpc>
              <a:spcBef>
                <a:spcPct val="0"/>
              </a:spcBef>
            </a:pPr>
            <a:r>
              <a:rPr lang="en-US" sz="6499" b="1" u="none" strike="noStrike" dirty="0">
                <a:solidFill>
                  <a:srgbClr val="086354"/>
                </a:solidFill>
                <a:latin typeface="Montserrat Heavy"/>
                <a:ea typeface="Montserrat Heavy"/>
                <a:cs typeface="Montserrat Heavy"/>
                <a:sym typeface="Montserrat Heavy"/>
              </a:rPr>
              <a:t>What is Our Case?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4"/>
          <p:cNvGrpSpPr/>
          <p:nvPr/>
        </p:nvGrpSpPr>
        <p:grpSpPr>
          <a:xfrm>
            <a:off x="0" y="0"/>
            <a:ext cx="1839148" cy="10287000"/>
            <a:chOff x="0" y="0"/>
            <a:chExt cx="484385" cy="2709333"/>
          </a:xfrm>
        </p:grpSpPr>
        <p:sp>
          <p:nvSpPr>
            <p:cNvPr id="15" name="Freeform 15"/>
            <p:cNvSpPr/>
            <p:nvPr/>
          </p:nvSpPr>
          <p:spPr>
            <a:xfrm>
              <a:off x="0" y="0"/>
              <a:ext cx="484385" cy="2709333"/>
            </a:xfrm>
            <a:custGeom>
              <a:avLst/>
              <a:gdLst/>
              <a:ahLst/>
              <a:cxnLst/>
              <a:rect l="l" t="t" r="r" b="b"/>
              <a:pathLst>
                <a:path w="484385" h="2709333">
                  <a:moveTo>
                    <a:pt x="0" y="0"/>
                  </a:moveTo>
                  <a:lnTo>
                    <a:pt x="484385" y="0"/>
                  </a:lnTo>
                  <a:lnTo>
                    <a:pt x="484385" y="2709333"/>
                  </a:lnTo>
                  <a:lnTo>
                    <a:pt x="0" y="2709333"/>
                  </a:lnTo>
                  <a:close/>
                </a:path>
              </a:pathLst>
            </a:custGeom>
            <a:solidFill>
              <a:srgbClr val="B6D5CC"/>
            </a:solidFill>
          </p:spPr>
        </p:sp>
        <p:sp>
          <p:nvSpPr>
            <p:cNvPr id="16" name="TextBox 16"/>
            <p:cNvSpPr txBox="1"/>
            <p:nvPr/>
          </p:nvSpPr>
          <p:spPr>
            <a:xfrm>
              <a:off x="0" y="-47625"/>
              <a:ext cx="484385" cy="2756958"/>
            </a:xfrm>
            <a:prstGeom prst="rect">
              <a:avLst/>
            </a:prstGeom>
          </p:spPr>
          <p:txBody>
            <a:bodyPr lIns="50800" tIns="50800" rIns="50800" bIns="50800" rtlCol="0" anchor="ctr"/>
            <a:lstStyle/>
            <a:p>
              <a:pPr algn="ctr">
                <a:lnSpc>
                  <a:spcPts val="2800"/>
                </a:lnSpc>
              </a:pPr>
              <a:endParaRPr/>
            </a:p>
          </p:txBody>
        </p:sp>
      </p:grpSp>
      <p:sp>
        <p:nvSpPr>
          <p:cNvPr id="19" name="Freeform 19"/>
          <p:cNvSpPr/>
          <p:nvPr/>
        </p:nvSpPr>
        <p:spPr>
          <a:xfrm rot="16200000">
            <a:off x="15779237" y="6545087"/>
            <a:ext cx="3804163" cy="3741913"/>
          </a:xfrm>
          <a:custGeom>
            <a:avLst/>
            <a:gdLst/>
            <a:ahLst/>
            <a:cxnLst/>
            <a:rect l="l" t="t" r="r" b="b"/>
            <a:pathLst>
              <a:path w="3804163" h="3741913">
                <a:moveTo>
                  <a:pt x="0" y="0"/>
                </a:moveTo>
                <a:lnTo>
                  <a:pt x="3804162" y="0"/>
                </a:lnTo>
                <a:lnTo>
                  <a:pt x="3804162" y="3741913"/>
                </a:lnTo>
                <a:lnTo>
                  <a:pt x="0" y="3741913"/>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sp>
        <p:nvSpPr>
          <p:cNvPr id="22" name="TextBox 22"/>
          <p:cNvSpPr txBox="1"/>
          <p:nvPr/>
        </p:nvSpPr>
        <p:spPr>
          <a:xfrm>
            <a:off x="5748459" y="342900"/>
            <a:ext cx="11929941" cy="1604222"/>
          </a:xfrm>
          <a:prstGeom prst="rect">
            <a:avLst/>
          </a:prstGeom>
        </p:spPr>
        <p:txBody>
          <a:bodyPr wrap="square" lIns="0" tIns="0" rIns="0" bIns="0" rtlCol="0" anchor="t">
            <a:spAutoFit/>
          </a:bodyPr>
          <a:lstStyle/>
          <a:p>
            <a:pPr marL="0" lvl="0" indent="0" algn="r">
              <a:lnSpc>
                <a:spcPts val="6412"/>
              </a:lnSpc>
              <a:spcBef>
                <a:spcPct val="0"/>
              </a:spcBef>
            </a:pPr>
            <a:r>
              <a:rPr lang="en-US" sz="5299" b="1" u="none" strike="noStrike" dirty="0">
                <a:solidFill>
                  <a:srgbClr val="166A6B"/>
                </a:solidFill>
                <a:latin typeface="Montserrat Heavy"/>
                <a:ea typeface="Montserrat Heavy"/>
                <a:cs typeface="Montserrat Heavy"/>
                <a:sym typeface="Montserrat Heavy"/>
              </a:rPr>
              <a:t>Groundwater Contamination Cases in CA</a:t>
            </a:r>
          </a:p>
        </p:txBody>
      </p:sp>
      <p:sp>
        <p:nvSpPr>
          <p:cNvPr id="30" name="Freeform 30"/>
          <p:cNvSpPr/>
          <p:nvPr/>
        </p:nvSpPr>
        <p:spPr>
          <a:xfrm rot="-10800000">
            <a:off x="15079710" y="2095501"/>
            <a:ext cx="2179590" cy="324957"/>
          </a:xfrm>
          <a:custGeom>
            <a:avLst/>
            <a:gdLst/>
            <a:ahLst/>
            <a:cxnLst/>
            <a:rect l="l" t="t" r="r" b="b"/>
            <a:pathLst>
              <a:path w="2179590" h="324957">
                <a:moveTo>
                  <a:pt x="0" y="0"/>
                </a:moveTo>
                <a:lnTo>
                  <a:pt x="2179590" y="0"/>
                </a:lnTo>
                <a:lnTo>
                  <a:pt x="2179590" y="324957"/>
                </a:lnTo>
                <a:lnTo>
                  <a:pt x="0" y="324957"/>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rnd">
            <a:noFill/>
            <a:prstDash val="solid"/>
            <a:round/>
          </a:ln>
        </p:spPr>
      </p:sp>
      <p:pic>
        <p:nvPicPr>
          <p:cNvPr id="1036" name="Picture 12">
            <a:extLst>
              <a:ext uri="{FF2B5EF4-FFF2-40B4-BE49-F238E27FC236}">
                <a16:creationId xmlns:a16="http://schemas.microsoft.com/office/drawing/2014/main" id="{2DD3C4D0-E261-9041-23D9-B943C7B2CE51}"/>
              </a:ext>
            </a:extLst>
          </p:cNvPr>
          <p:cNvPicPr>
            <a:picLocks noChangeAspect="1" noChangeArrowheads="1"/>
          </p:cNvPicPr>
          <p:nvPr/>
        </p:nvPicPr>
        <p:blipFill rotWithShape="1">
          <a:blip r:embed="rId7">
            <a:extLst>
              <a:ext uri="{BEBA8EAE-BF5A-486C-A8C5-ECC9F3942E4B}">
                <a14:imgProps xmlns:a14="http://schemas.microsoft.com/office/drawing/2010/main">
                  <a14:imgLayer r:embed="rId8">
                    <a14:imgEffect>
                      <a14:saturation sat="66000"/>
                    </a14:imgEffect>
                  </a14:imgLayer>
                </a14:imgProps>
              </a:ext>
              <a:ext uri="{28A0092B-C50C-407E-A947-70E740481C1C}">
                <a14:useLocalDpi xmlns:a14="http://schemas.microsoft.com/office/drawing/2010/main" val="0"/>
              </a:ext>
            </a:extLst>
          </a:blip>
          <a:srcRect t="14673" b="9212"/>
          <a:stretch/>
        </p:blipFill>
        <p:spPr bwMode="auto">
          <a:xfrm>
            <a:off x="4306302" y="1947122"/>
            <a:ext cx="9010011" cy="6858000"/>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23">
            <a:extLst>
              <a:ext uri="{FF2B5EF4-FFF2-40B4-BE49-F238E27FC236}">
                <a16:creationId xmlns:a16="http://schemas.microsoft.com/office/drawing/2014/main" id="{2A8C1FC3-DBE0-3FC6-B717-C938FA2B1835}"/>
              </a:ext>
            </a:extLst>
          </p:cNvPr>
          <p:cNvSpPr txBox="1"/>
          <p:nvPr/>
        </p:nvSpPr>
        <p:spPr>
          <a:xfrm>
            <a:off x="3264629" y="9029700"/>
            <a:ext cx="11758742" cy="748795"/>
          </a:xfrm>
          <a:prstGeom prst="rect">
            <a:avLst/>
          </a:prstGeom>
        </p:spPr>
        <p:txBody>
          <a:bodyPr wrap="square" lIns="0" tIns="0" rIns="0" bIns="0" rtlCol="0" anchor="t">
            <a:spAutoFit/>
          </a:bodyPr>
          <a:lstStyle/>
          <a:p>
            <a:pPr marL="0" lvl="0" indent="0" algn="ctr">
              <a:lnSpc>
                <a:spcPts val="3080"/>
              </a:lnSpc>
              <a:spcBef>
                <a:spcPct val="0"/>
              </a:spcBef>
            </a:pPr>
            <a:r>
              <a:rPr lang="en-US" b="1" u="none" strike="noStrike" dirty="0">
                <a:solidFill>
                  <a:srgbClr val="3B4A33"/>
                </a:solidFill>
                <a:latin typeface="Aileron Bold"/>
                <a:ea typeface="Aileron Bold"/>
                <a:cs typeface="Aileron Bold"/>
                <a:sym typeface="Aileron Bold"/>
              </a:rPr>
              <a:t>Figure 1: The majority of cases (77%) are marked as Closed, indicating completed or resolved investigations, while Open cases account for 22%, reflecting ongoing or unresolved environmental concerns.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14">
            <a:extLst>
              <a:ext uri="{FF2B5EF4-FFF2-40B4-BE49-F238E27FC236}">
                <a16:creationId xmlns:a16="http://schemas.microsoft.com/office/drawing/2014/main" id="{2108FACD-97B7-9434-9357-153775322590}"/>
              </a:ext>
            </a:extLst>
          </p:cNvPr>
          <p:cNvGrpSpPr/>
          <p:nvPr/>
        </p:nvGrpSpPr>
        <p:grpSpPr>
          <a:xfrm>
            <a:off x="0" y="0"/>
            <a:ext cx="1839148" cy="10287000"/>
            <a:chOff x="0" y="0"/>
            <a:chExt cx="484385" cy="2709333"/>
          </a:xfrm>
        </p:grpSpPr>
        <p:sp>
          <p:nvSpPr>
            <p:cNvPr id="29" name="Freeform 15">
              <a:extLst>
                <a:ext uri="{FF2B5EF4-FFF2-40B4-BE49-F238E27FC236}">
                  <a16:creationId xmlns:a16="http://schemas.microsoft.com/office/drawing/2014/main" id="{16D90E8E-4A59-0789-3D36-47278D4E9866}"/>
                </a:ext>
              </a:extLst>
            </p:cNvPr>
            <p:cNvSpPr/>
            <p:nvPr/>
          </p:nvSpPr>
          <p:spPr>
            <a:xfrm>
              <a:off x="0" y="0"/>
              <a:ext cx="484385" cy="2709333"/>
            </a:xfrm>
            <a:custGeom>
              <a:avLst/>
              <a:gdLst/>
              <a:ahLst/>
              <a:cxnLst/>
              <a:rect l="l" t="t" r="r" b="b"/>
              <a:pathLst>
                <a:path w="484385" h="2709333">
                  <a:moveTo>
                    <a:pt x="0" y="0"/>
                  </a:moveTo>
                  <a:lnTo>
                    <a:pt x="484385" y="0"/>
                  </a:lnTo>
                  <a:lnTo>
                    <a:pt x="484385" y="2709333"/>
                  </a:lnTo>
                  <a:lnTo>
                    <a:pt x="0" y="2709333"/>
                  </a:lnTo>
                  <a:close/>
                </a:path>
              </a:pathLst>
            </a:custGeom>
            <a:solidFill>
              <a:srgbClr val="B6D5CC"/>
            </a:solidFill>
          </p:spPr>
        </p:sp>
        <p:sp>
          <p:nvSpPr>
            <p:cNvPr id="30" name="TextBox 16">
              <a:extLst>
                <a:ext uri="{FF2B5EF4-FFF2-40B4-BE49-F238E27FC236}">
                  <a16:creationId xmlns:a16="http://schemas.microsoft.com/office/drawing/2014/main" id="{6A73B4E7-B129-1F6F-62EB-49E8EFCF0BCC}"/>
                </a:ext>
              </a:extLst>
            </p:cNvPr>
            <p:cNvSpPr txBox="1"/>
            <p:nvPr/>
          </p:nvSpPr>
          <p:spPr>
            <a:xfrm>
              <a:off x="0" y="-47625"/>
              <a:ext cx="484385" cy="2756958"/>
            </a:xfrm>
            <a:prstGeom prst="rect">
              <a:avLst/>
            </a:prstGeom>
          </p:spPr>
          <p:txBody>
            <a:bodyPr lIns="50800" tIns="50800" rIns="50800" bIns="50800" rtlCol="0" anchor="ctr"/>
            <a:lstStyle/>
            <a:p>
              <a:pPr algn="ctr">
                <a:lnSpc>
                  <a:spcPts val="2800"/>
                </a:lnSpc>
              </a:pPr>
              <a:endParaRPr/>
            </a:p>
          </p:txBody>
        </p:sp>
      </p:grpSp>
      <p:sp>
        <p:nvSpPr>
          <p:cNvPr id="23" name="TextBox 23"/>
          <p:cNvSpPr txBox="1"/>
          <p:nvPr/>
        </p:nvSpPr>
        <p:spPr>
          <a:xfrm>
            <a:off x="4386892" y="9029700"/>
            <a:ext cx="10563483" cy="748795"/>
          </a:xfrm>
          <a:prstGeom prst="rect">
            <a:avLst/>
          </a:prstGeom>
        </p:spPr>
        <p:txBody>
          <a:bodyPr wrap="square" lIns="0" tIns="0" rIns="0" bIns="0" rtlCol="0" anchor="t">
            <a:spAutoFit/>
          </a:bodyPr>
          <a:lstStyle/>
          <a:p>
            <a:pPr marL="0" lvl="0" indent="0" algn="ctr">
              <a:lnSpc>
                <a:spcPts val="3080"/>
              </a:lnSpc>
              <a:spcBef>
                <a:spcPct val="0"/>
              </a:spcBef>
            </a:pPr>
            <a:r>
              <a:rPr lang="en-US" b="1" u="none" strike="noStrike" dirty="0">
                <a:solidFill>
                  <a:srgbClr val="3B4A33"/>
                </a:solidFill>
                <a:latin typeface="Aileron Bold"/>
                <a:ea typeface="Aileron Bold"/>
                <a:cs typeface="Aileron Bold"/>
                <a:sym typeface="Aileron Bold"/>
              </a:rPr>
              <a:t>Figure 2: LUST Cleanup Sites account for most cases, highlighting a key focus on underground storage tank contamination.</a:t>
            </a:r>
          </a:p>
        </p:txBody>
      </p:sp>
      <p:pic>
        <p:nvPicPr>
          <p:cNvPr id="2050" name="Picture 2">
            <a:extLst>
              <a:ext uri="{FF2B5EF4-FFF2-40B4-BE49-F238E27FC236}">
                <a16:creationId xmlns:a16="http://schemas.microsoft.com/office/drawing/2014/main" id="{7A906654-6AB2-6DB9-4762-D42F7A4F3454}"/>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t="5993"/>
          <a:stretch/>
        </p:blipFill>
        <p:spPr bwMode="auto">
          <a:xfrm>
            <a:off x="2797344" y="1947122"/>
            <a:ext cx="11324169" cy="6928733"/>
          </a:xfrm>
          <a:prstGeom prst="rect">
            <a:avLst/>
          </a:prstGeom>
          <a:noFill/>
          <a:extLst>
            <a:ext uri="{909E8E84-426E-40DD-AFC4-6F175D3DCCD1}">
              <a14:hiddenFill xmlns:a14="http://schemas.microsoft.com/office/drawing/2010/main">
                <a:solidFill>
                  <a:srgbClr val="FFFFFF"/>
                </a:solidFill>
              </a14:hiddenFill>
            </a:ext>
          </a:extLst>
        </p:spPr>
      </p:pic>
      <p:sp>
        <p:nvSpPr>
          <p:cNvPr id="32" name="Freeform 30">
            <a:extLst>
              <a:ext uri="{FF2B5EF4-FFF2-40B4-BE49-F238E27FC236}">
                <a16:creationId xmlns:a16="http://schemas.microsoft.com/office/drawing/2014/main" id="{80F776A5-B019-7120-F983-48707B9A9E79}"/>
              </a:ext>
            </a:extLst>
          </p:cNvPr>
          <p:cNvSpPr/>
          <p:nvPr/>
        </p:nvSpPr>
        <p:spPr>
          <a:xfrm rot="-10800000">
            <a:off x="15079710" y="2095501"/>
            <a:ext cx="2179590" cy="324957"/>
          </a:xfrm>
          <a:custGeom>
            <a:avLst/>
            <a:gdLst/>
            <a:ahLst/>
            <a:cxnLst/>
            <a:rect l="l" t="t" r="r" b="b"/>
            <a:pathLst>
              <a:path w="2179590" h="324957">
                <a:moveTo>
                  <a:pt x="0" y="0"/>
                </a:moveTo>
                <a:lnTo>
                  <a:pt x="2179590" y="0"/>
                </a:lnTo>
                <a:lnTo>
                  <a:pt x="2179590" y="324957"/>
                </a:lnTo>
                <a:lnTo>
                  <a:pt x="0" y="324957"/>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rnd">
            <a:noFill/>
            <a:prstDash val="solid"/>
            <a:round/>
          </a:ln>
        </p:spPr>
      </p:sp>
      <p:sp>
        <p:nvSpPr>
          <p:cNvPr id="33" name="TextBox 22">
            <a:extLst>
              <a:ext uri="{FF2B5EF4-FFF2-40B4-BE49-F238E27FC236}">
                <a16:creationId xmlns:a16="http://schemas.microsoft.com/office/drawing/2014/main" id="{27DA38FF-E7D7-A20D-9E42-F1660F8A38A4}"/>
              </a:ext>
            </a:extLst>
          </p:cNvPr>
          <p:cNvSpPr txBox="1"/>
          <p:nvPr/>
        </p:nvSpPr>
        <p:spPr>
          <a:xfrm>
            <a:off x="5748459" y="342900"/>
            <a:ext cx="11929941" cy="1604222"/>
          </a:xfrm>
          <a:prstGeom prst="rect">
            <a:avLst/>
          </a:prstGeom>
        </p:spPr>
        <p:txBody>
          <a:bodyPr wrap="square" lIns="0" tIns="0" rIns="0" bIns="0" rtlCol="0" anchor="t">
            <a:spAutoFit/>
          </a:bodyPr>
          <a:lstStyle/>
          <a:p>
            <a:pPr marL="0" lvl="0" indent="0" algn="r">
              <a:lnSpc>
                <a:spcPts val="6412"/>
              </a:lnSpc>
              <a:spcBef>
                <a:spcPct val="0"/>
              </a:spcBef>
            </a:pPr>
            <a:r>
              <a:rPr lang="en-US" sz="5299" b="1" u="none" strike="noStrike" dirty="0">
                <a:solidFill>
                  <a:srgbClr val="166A6B"/>
                </a:solidFill>
                <a:latin typeface="Montserrat Heavy"/>
                <a:ea typeface="Montserrat Heavy"/>
                <a:cs typeface="Montserrat Heavy"/>
                <a:sym typeface="Montserrat Heavy"/>
              </a:rPr>
              <a:t>Top 5 Contamination </a:t>
            </a:r>
          </a:p>
          <a:p>
            <a:pPr marL="0" lvl="0" indent="0" algn="r">
              <a:lnSpc>
                <a:spcPts val="6412"/>
              </a:lnSpc>
              <a:spcBef>
                <a:spcPct val="0"/>
              </a:spcBef>
            </a:pPr>
            <a:r>
              <a:rPr lang="en-US" sz="5299" b="1" u="none" strike="noStrike" dirty="0">
                <a:solidFill>
                  <a:srgbClr val="166A6B"/>
                </a:solidFill>
                <a:latin typeface="Montserrat Heavy"/>
                <a:ea typeface="Montserrat Heavy"/>
                <a:cs typeface="Montserrat Heavy"/>
                <a:sym typeface="Montserrat Heavy"/>
              </a:rPr>
              <a:t>Case Types</a:t>
            </a:r>
          </a:p>
        </p:txBody>
      </p:sp>
      <p:sp>
        <p:nvSpPr>
          <p:cNvPr id="34" name="Freeform 19">
            <a:extLst>
              <a:ext uri="{FF2B5EF4-FFF2-40B4-BE49-F238E27FC236}">
                <a16:creationId xmlns:a16="http://schemas.microsoft.com/office/drawing/2014/main" id="{D99ECAD7-B22F-6FC8-06D4-7C71AE2F20A1}"/>
              </a:ext>
            </a:extLst>
          </p:cNvPr>
          <p:cNvSpPr/>
          <p:nvPr/>
        </p:nvSpPr>
        <p:spPr>
          <a:xfrm>
            <a:off x="15779237" y="6545087"/>
            <a:ext cx="3804163" cy="3741913"/>
          </a:xfrm>
          <a:custGeom>
            <a:avLst/>
            <a:gdLst/>
            <a:ahLst/>
            <a:cxnLst/>
            <a:rect l="l" t="t" r="r" b="b"/>
            <a:pathLst>
              <a:path w="3804163" h="3741913">
                <a:moveTo>
                  <a:pt x="0" y="0"/>
                </a:moveTo>
                <a:lnTo>
                  <a:pt x="3804162" y="0"/>
                </a:lnTo>
                <a:lnTo>
                  <a:pt x="3804162" y="3741913"/>
                </a:lnTo>
                <a:lnTo>
                  <a:pt x="0" y="3741913"/>
                </a:lnTo>
                <a:lnTo>
                  <a:pt x="0" y="0"/>
                </a:lnTo>
                <a:close/>
              </a:path>
            </a:pathLst>
          </a:custGeom>
          <a:blipFill>
            <a:blip r:embed="rId6">
              <a:extLst>
                <a:ext uri="{96DAC541-7B7A-43D3-8B79-37D633B846F1}">
                  <asvg:svgBlip xmlns:asvg="http://schemas.microsoft.com/office/drawing/2016/SVG/main" r:embed="rId7"/>
                </a:ext>
              </a:extLst>
            </a:blip>
            <a:stretch>
              <a:fillRect/>
            </a:stretch>
          </a:blipFill>
          <a:ln cap="sq">
            <a:noFill/>
            <a:prstDash val="solid"/>
            <a:miter/>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14">
            <a:extLst>
              <a:ext uri="{FF2B5EF4-FFF2-40B4-BE49-F238E27FC236}">
                <a16:creationId xmlns:a16="http://schemas.microsoft.com/office/drawing/2014/main" id="{2108FACD-97B7-9434-9357-153775322590}"/>
              </a:ext>
            </a:extLst>
          </p:cNvPr>
          <p:cNvGrpSpPr/>
          <p:nvPr/>
        </p:nvGrpSpPr>
        <p:grpSpPr>
          <a:xfrm>
            <a:off x="0" y="0"/>
            <a:ext cx="1839148" cy="10287000"/>
            <a:chOff x="0" y="0"/>
            <a:chExt cx="484385" cy="2709333"/>
          </a:xfrm>
        </p:grpSpPr>
        <p:sp>
          <p:nvSpPr>
            <p:cNvPr id="29" name="Freeform 15">
              <a:extLst>
                <a:ext uri="{FF2B5EF4-FFF2-40B4-BE49-F238E27FC236}">
                  <a16:creationId xmlns:a16="http://schemas.microsoft.com/office/drawing/2014/main" id="{16D90E8E-4A59-0789-3D36-47278D4E9866}"/>
                </a:ext>
              </a:extLst>
            </p:cNvPr>
            <p:cNvSpPr/>
            <p:nvPr/>
          </p:nvSpPr>
          <p:spPr>
            <a:xfrm>
              <a:off x="0" y="0"/>
              <a:ext cx="484385" cy="2709333"/>
            </a:xfrm>
            <a:custGeom>
              <a:avLst/>
              <a:gdLst/>
              <a:ahLst/>
              <a:cxnLst/>
              <a:rect l="l" t="t" r="r" b="b"/>
              <a:pathLst>
                <a:path w="484385" h="2709333">
                  <a:moveTo>
                    <a:pt x="0" y="0"/>
                  </a:moveTo>
                  <a:lnTo>
                    <a:pt x="484385" y="0"/>
                  </a:lnTo>
                  <a:lnTo>
                    <a:pt x="484385" y="2709333"/>
                  </a:lnTo>
                  <a:lnTo>
                    <a:pt x="0" y="2709333"/>
                  </a:lnTo>
                  <a:close/>
                </a:path>
              </a:pathLst>
            </a:custGeom>
            <a:solidFill>
              <a:srgbClr val="B6D5CC"/>
            </a:solidFill>
          </p:spPr>
        </p:sp>
        <p:sp>
          <p:nvSpPr>
            <p:cNvPr id="30" name="TextBox 16">
              <a:extLst>
                <a:ext uri="{FF2B5EF4-FFF2-40B4-BE49-F238E27FC236}">
                  <a16:creationId xmlns:a16="http://schemas.microsoft.com/office/drawing/2014/main" id="{6A73B4E7-B129-1F6F-62EB-49E8EFCF0BCC}"/>
                </a:ext>
              </a:extLst>
            </p:cNvPr>
            <p:cNvSpPr txBox="1"/>
            <p:nvPr/>
          </p:nvSpPr>
          <p:spPr>
            <a:xfrm>
              <a:off x="0" y="-47625"/>
              <a:ext cx="484385" cy="2756958"/>
            </a:xfrm>
            <a:prstGeom prst="rect">
              <a:avLst/>
            </a:prstGeom>
          </p:spPr>
          <p:txBody>
            <a:bodyPr lIns="50800" tIns="50800" rIns="50800" bIns="50800" rtlCol="0" anchor="ctr"/>
            <a:lstStyle/>
            <a:p>
              <a:pPr algn="ctr">
                <a:lnSpc>
                  <a:spcPts val="2800"/>
                </a:lnSpc>
              </a:pPr>
              <a:endParaRPr/>
            </a:p>
          </p:txBody>
        </p:sp>
      </p:grpSp>
      <p:sp>
        <p:nvSpPr>
          <p:cNvPr id="32" name="Freeform 30">
            <a:extLst>
              <a:ext uri="{FF2B5EF4-FFF2-40B4-BE49-F238E27FC236}">
                <a16:creationId xmlns:a16="http://schemas.microsoft.com/office/drawing/2014/main" id="{80F776A5-B019-7120-F983-48707B9A9E79}"/>
              </a:ext>
            </a:extLst>
          </p:cNvPr>
          <p:cNvSpPr/>
          <p:nvPr/>
        </p:nvSpPr>
        <p:spPr>
          <a:xfrm rot="-10800000">
            <a:off x="15079710" y="2095501"/>
            <a:ext cx="2179590" cy="324957"/>
          </a:xfrm>
          <a:custGeom>
            <a:avLst/>
            <a:gdLst/>
            <a:ahLst/>
            <a:cxnLst/>
            <a:rect l="l" t="t" r="r" b="b"/>
            <a:pathLst>
              <a:path w="2179590" h="324957">
                <a:moveTo>
                  <a:pt x="0" y="0"/>
                </a:moveTo>
                <a:lnTo>
                  <a:pt x="2179590" y="0"/>
                </a:lnTo>
                <a:lnTo>
                  <a:pt x="2179590" y="324957"/>
                </a:lnTo>
                <a:lnTo>
                  <a:pt x="0" y="32495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rnd">
            <a:noFill/>
            <a:prstDash val="solid"/>
            <a:round/>
          </a:ln>
        </p:spPr>
      </p:sp>
      <p:sp>
        <p:nvSpPr>
          <p:cNvPr id="33" name="TextBox 22">
            <a:extLst>
              <a:ext uri="{FF2B5EF4-FFF2-40B4-BE49-F238E27FC236}">
                <a16:creationId xmlns:a16="http://schemas.microsoft.com/office/drawing/2014/main" id="{27DA38FF-E7D7-A20D-9E42-F1660F8A38A4}"/>
              </a:ext>
            </a:extLst>
          </p:cNvPr>
          <p:cNvSpPr txBox="1"/>
          <p:nvPr/>
        </p:nvSpPr>
        <p:spPr>
          <a:xfrm>
            <a:off x="7162800" y="342900"/>
            <a:ext cx="10515600" cy="1604222"/>
          </a:xfrm>
          <a:prstGeom prst="rect">
            <a:avLst/>
          </a:prstGeom>
        </p:spPr>
        <p:txBody>
          <a:bodyPr wrap="square" lIns="0" tIns="0" rIns="0" bIns="0" rtlCol="0" anchor="t">
            <a:spAutoFit/>
          </a:bodyPr>
          <a:lstStyle/>
          <a:p>
            <a:pPr marL="0" lvl="0" indent="0" algn="r">
              <a:lnSpc>
                <a:spcPts val="6412"/>
              </a:lnSpc>
              <a:spcBef>
                <a:spcPct val="0"/>
              </a:spcBef>
            </a:pPr>
            <a:r>
              <a:rPr lang="en-US" sz="5299" b="1" u="none" strike="noStrike" dirty="0">
                <a:solidFill>
                  <a:srgbClr val="166A6B"/>
                </a:solidFill>
                <a:latin typeface="Montserrat Heavy"/>
                <a:ea typeface="Montserrat Heavy"/>
                <a:cs typeface="Montserrat Heavy"/>
                <a:sym typeface="Montserrat Heavy"/>
              </a:rPr>
              <a:t>Case Types Distribution Over Time</a:t>
            </a:r>
          </a:p>
        </p:txBody>
      </p:sp>
      <p:sp>
        <p:nvSpPr>
          <p:cNvPr id="10" name="Freeform 19">
            <a:extLst>
              <a:ext uri="{FF2B5EF4-FFF2-40B4-BE49-F238E27FC236}">
                <a16:creationId xmlns:a16="http://schemas.microsoft.com/office/drawing/2014/main" id="{43409FC5-E3DE-753F-1B4A-6B72F19360A3}"/>
              </a:ext>
            </a:extLst>
          </p:cNvPr>
          <p:cNvSpPr/>
          <p:nvPr/>
        </p:nvSpPr>
        <p:spPr>
          <a:xfrm rot="16200000">
            <a:off x="15779237" y="6545087"/>
            <a:ext cx="3804163" cy="3741913"/>
          </a:xfrm>
          <a:custGeom>
            <a:avLst/>
            <a:gdLst/>
            <a:ahLst/>
            <a:cxnLst/>
            <a:rect l="l" t="t" r="r" b="b"/>
            <a:pathLst>
              <a:path w="3804163" h="3741913">
                <a:moveTo>
                  <a:pt x="0" y="0"/>
                </a:moveTo>
                <a:lnTo>
                  <a:pt x="3804162" y="0"/>
                </a:lnTo>
                <a:lnTo>
                  <a:pt x="3804162" y="3741913"/>
                </a:lnTo>
                <a:lnTo>
                  <a:pt x="0" y="3741913"/>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pic>
        <p:nvPicPr>
          <p:cNvPr id="3074" name="Picture 2">
            <a:extLst>
              <a:ext uri="{FF2B5EF4-FFF2-40B4-BE49-F238E27FC236}">
                <a16:creationId xmlns:a16="http://schemas.microsoft.com/office/drawing/2014/main" id="{60B7EF53-59AF-1873-5C2F-BA3562AF15B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80029" y="2069131"/>
            <a:ext cx="12570345" cy="6655769"/>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23">
            <a:extLst>
              <a:ext uri="{FF2B5EF4-FFF2-40B4-BE49-F238E27FC236}">
                <a16:creationId xmlns:a16="http://schemas.microsoft.com/office/drawing/2014/main" id="{7CAF4EA9-B9C0-3F75-0C19-D8C83B50BB84}"/>
              </a:ext>
            </a:extLst>
          </p:cNvPr>
          <p:cNvSpPr txBox="1"/>
          <p:nvPr/>
        </p:nvSpPr>
        <p:spPr>
          <a:xfrm>
            <a:off x="3149769" y="9029700"/>
            <a:ext cx="11929941" cy="748795"/>
          </a:xfrm>
          <a:prstGeom prst="rect">
            <a:avLst/>
          </a:prstGeom>
        </p:spPr>
        <p:txBody>
          <a:bodyPr wrap="square" lIns="0" tIns="0" rIns="0" bIns="0" rtlCol="0" anchor="t">
            <a:spAutoFit/>
          </a:bodyPr>
          <a:lstStyle/>
          <a:p>
            <a:pPr marL="0" lvl="0" indent="0" algn="ctr">
              <a:lnSpc>
                <a:spcPts val="3080"/>
              </a:lnSpc>
              <a:spcBef>
                <a:spcPct val="0"/>
              </a:spcBef>
            </a:pPr>
            <a:r>
              <a:rPr lang="en-US" b="1" u="none" strike="noStrike" dirty="0">
                <a:solidFill>
                  <a:srgbClr val="3B4A33"/>
                </a:solidFill>
                <a:latin typeface="Aileron Bold"/>
                <a:ea typeface="Aileron Bold"/>
                <a:cs typeface="Aileron Bold"/>
                <a:sym typeface="Aileron Bold"/>
              </a:rPr>
              <a:t>Figure 3: The figure shows a rise in groundwater contamination cases peaking in the 1990s, dominated by LUST Cleanup Sites, followed by a gradual decline and diversification of case types in recent years.</a:t>
            </a:r>
          </a:p>
        </p:txBody>
      </p:sp>
    </p:spTree>
    <p:extLst>
      <p:ext uri="{BB962C8B-B14F-4D97-AF65-F5344CB8AC3E}">
        <p14:creationId xmlns:p14="http://schemas.microsoft.com/office/powerpoint/2010/main" val="33464798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14">
            <a:extLst>
              <a:ext uri="{FF2B5EF4-FFF2-40B4-BE49-F238E27FC236}">
                <a16:creationId xmlns:a16="http://schemas.microsoft.com/office/drawing/2014/main" id="{2108FACD-97B7-9434-9357-153775322590}"/>
              </a:ext>
            </a:extLst>
          </p:cNvPr>
          <p:cNvGrpSpPr/>
          <p:nvPr/>
        </p:nvGrpSpPr>
        <p:grpSpPr>
          <a:xfrm>
            <a:off x="0" y="0"/>
            <a:ext cx="1839148" cy="10287000"/>
            <a:chOff x="0" y="0"/>
            <a:chExt cx="484385" cy="2709333"/>
          </a:xfrm>
        </p:grpSpPr>
        <p:sp>
          <p:nvSpPr>
            <p:cNvPr id="29" name="Freeform 15">
              <a:extLst>
                <a:ext uri="{FF2B5EF4-FFF2-40B4-BE49-F238E27FC236}">
                  <a16:creationId xmlns:a16="http://schemas.microsoft.com/office/drawing/2014/main" id="{16D90E8E-4A59-0789-3D36-47278D4E9866}"/>
                </a:ext>
              </a:extLst>
            </p:cNvPr>
            <p:cNvSpPr/>
            <p:nvPr/>
          </p:nvSpPr>
          <p:spPr>
            <a:xfrm>
              <a:off x="0" y="0"/>
              <a:ext cx="484385" cy="2709333"/>
            </a:xfrm>
            <a:custGeom>
              <a:avLst/>
              <a:gdLst/>
              <a:ahLst/>
              <a:cxnLst/>
              <a:rect l="l" t="t" r="r" b="b"/>
              <a:pathLst>
                <a:path w="484385" h="2709333">
                  <a:moveTo>
                    <a:pt x="0" y="0"/>
                  </a:moveTo>
                  <a:lnTo>
                    <a:pt x="484385" y="0"/>
                  </a:lnTo>
                  <a:lnTo>
                    <a:pt x="484385" y="2709333"/>
                  </a:lnTo>
                  <a:lnTo>
                    <a:pt x="0" y="2709333"/>
                  </a:lnTo>
                  <a:close/>
                </a:path>
              </a:pathLst>
            </a:custGeom>
            <a:solidFill>
              <a:srgbClr val="B6D5CC"/>
            </a:solidFill>
          </p:spPr>
        </p:sp>
        <p:sp>
          <p:nvSpPr>
            <p:cNvPr id="30" name="TextBox 16">
              <a:extLst>
                <a:ext uri="{FF2B5EF4-FFF2-40B4-BE49-F238E27FC236}">
                  <a16:creationId xmlns:a16="http://schemas.microsoft.com/office/drawing/2014/main" id="{6A73B4E7-B129-1F6F-62EB-49E8EFCF0BCC}"/>
                </a:ext>
              </a:extLst>
            </p:cNvPr>
            <p:cNvSpPr txBox="1"/>
            <p:nvPr/>
          </p:nvSpPr>
          <p:spPr>
            <a:xfrm>
              <a:off x="0" y="-47625"/>
              <a:ext cx="484385" cy="2756958"/>
            </a:xfrm>
            <a:prstGeom prst="rect">
              <a:avLst/>
            </a:prstGeom>
          </p:spPr>
          <p:txBody>
            <a:bodyPr lIns="50800" tIns="50800" rIns="50800" bIns="50800" rtlCol="0" anchor="ctr"/>
            <a:lstStyle/>
            <a:p>
              <a:pPr algn="ctr">
                <a:lnSpc>
                  <a:spcPts val="2800"/>
                </a:lnSpc>
              </a:pPr>
              <a:endParaRPr/>
            </a:p>
          </p:txBody>
        </p:sp>
      </p:grpSp>
      <p:sp>
        <p:nvSpPr>
          <p:cNvPr id="23" name="TextBox 23"/>
          <p:cNvSpPr txBox="1"/>
          <p:nvPr/>
        </p:nvSpPr>
        <p:spPr>
          <a:xfrm>
            <a:off x="3149769" y="9029700"/>
            <a:ext cx="11929941" cy="748795"/>
          </a:xfrm>
          <a:prstGeom prst="rect">
            <a:avLst/>
          </a:prstGeom>
        </p:spPr>
        <p:txBody>
          <a:bodyPr wrap="square" lIns="0" tIns="0" rIns="0" bIns="0" rtlCol="0" anchor="t">
            <a:spAutoFit/>
          </a:bodyPr>
          <a:lstStyle/>
          <a:p>
            <a:pPr marL="0" lvl="0" indent="0" algn="ctr">
              <a:lnSpc>
                <a:spcPts val="3080"/>
              </a:lnSpc>
              <a:spcBef>
                <a:spcPct val="0"/>
              </a:spcBef>
            </a:pPr>
            <a:r>
              <a:rPr lang="en-US" b="1" u="none" strike="noStrike" dirty="0">
                <a:solidFill>
                  <a:srgbClr val="3B4A33"/>
                </a:solidFill>
                <a:latin typeface="Aileron Bold"/>
                <a:ea typeface="Aileron Bold"/>
                <a:cs typeface="Aileron Bold"/>
                <a:sym typeface="Aileron Bold"/>
              </a:rPr>
              <a:t>Figure 4: This stacked bar chart displays the distribution of various case types reported annually from approximately 1970 to 2025, highlighting changes in case type prevalence and total reported cases over time.</a:t>
            </a:r>
          </a:p>
        </p:txBody>
      </p:sp>
      <p:sp>
        <p:nvSpPr>
          <p:cNvPr id="32" name="Freeform 30">
            <a:extLst>
              <a:ext uri="{FF2B5EF4-FFF2-40B4-BE49-F238E27FC236}">
                <a16:creationId xmlns:a16="http://schemas.microsoft.com/office/drawing/2014/main" id="{80F776A5-B019-7120-F983-48707B9A9E79}"/>
              </a:ext>
            </a:extLst>
          </p:cNvPr>
          <p:cNvSpPr/>
          <p:nvPr/>
        </p:nvSpPr>
        <p:spPr>
          <a:xfrm rot="-10800000">
            <a:off x="15079710" y="2095501"/>
            <a:ext cx="2179590" cy="324957"/>
          </a:xfrm>
          <a:custGeom>
            <a:avLst/>
            <a:gdLst/>
            <a:ahLst/>
            <a:cxnLst/>
            <a:rect l="l" t="t" r="r" b="b"/>
            <a:pathLst>
              <a:path w="2179590" h="324957">
                <a:moveTo>
                  <a:pt x="0" y="0"/>
                </a:moveTo>
                <a:lnTo>
                  <a:pt x="2179590" y="0"/>
                </a:lnTo>
                <a:lnTo>
                  <a:pt x="2179590" y="324957"/>
                </a:lnTo>
                <a:lnTo>
                  <a:pt x="0" y="324957"/>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rnd">
            <a:noFill/>
            <a:prstDash val="solid"/>
            <a:round/>
          </a:ln>
        </p:spPr>
      </p:sp>
      <p:sp>
        <p:nvSpPr>
          <p:cNvPr id="10" name="Freeform 19">
            <a:extLst>
              <a:ext uri="{FF2B5EF4-FFF2-40B4-BE49-F238E27FC236}">
                <a16:creationId xmlns:a16="http://schemas.microsoft.com/office/drawing/2014/main" id="{43409FC5-E3DE-753F-1B4A-6B72F19360A3}"/>
              </a:ext>
            </a:extLst>
          </p:cNvPr>
          <p:cNvSpPr/>
          <p:nvPr/>
        </p:nvSpPr>
        <p:spPr>
          <a:xfrm rot="16200000">
            <a:off x="15779237" y="6545087"/>
            <a:ext cx="3804163" cy="3741913"/>
          </a:xfrm>
          <a:custGeom>
            <a:avLst/>
            <a:gdLst/>
            <a:ahLst/>
            <a:cxnLst/>
            <a:rect l="l" t="t" r="r" b="b"/>
            <a:pathLst>
              <a:path w="3804163" h="3741913">
                <a:moveTo>
                  <a:pt x="0" y="0"/>
                </a:moveTo>
                <a:lnTo>
                  <a:pt x="3804162" y="0"/>
                </a:lnTo>
                <a:lnTo>
                  <a:pt x="3804162" y="3741913"/>
                </a:lnTo>
                <a:lnTo>
                  <a:pt x="0" y="3741913"/>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pic>
        <p:nvPicPr>
          <p:cNvPr id="5124" name="Picture 4">
            <a:extLst>
              <a:ext uri="{FF2B5EF4-FFF2-40B4-BE49-F238E27FC236}">
                <a16:creationId xmlns:a16="http://schemas.microsoft.com/office/drawing/2014/main" id="{1A121375-4DA6-A132-0218-735FAF5BFF2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55472" y="2127948"/>
            <a:ext cx="12840557" cy="642841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22">
            <a:extLst>
              <a:ext uri="{FF2B5EF4-FFF2-40B4-BE49-F238E27FC236}">
                <a16:creationId xmlns:a16="http://schemas.microsoft.com/office/drawing/2014/main" id="{1A61A9BF-544D-EA99-CC71-A77D0B63C404}"/>
              </a:ext>
            </a:extLst>
          </p:cNvPr>
          <p:cNvSpPr txBox="1"/>
          <p:nvPr/>
        </p:nvSpPr>
        <p:spPr>
          <a:xfrm>
            <a:off x="7162800" y="342900"/>
            <a:ext cx="10515600" cy="1604222"/>
          </a:xfrm>
          <a:prstGeom prst="rect">
            <a:avLst/>
          </a:prstGeom>
        </p:spPr>
        <p:txBody>
          <a:bodyPr wrap="square" lIns="0" tIns="0" rIns="0" bIns="0" rtlCol="0" anchor="t">
            <a:spAutoFit/>
          </a:bodyPr>
          <a:lstStyle/>
          <a:p>
            <a:pPr marL="0" lvl="0" indent="0" algn="r">
              <a:lnSpc>
                <a:spcPts val="6412"/>
              </a:lnSpc>
              <a:spcBef>
                <a:spcPct val="0"/>
              </a:spcBef>
            </a:pPr>
            <a:r>
              <a:rPr lang="en-US" sz="5299" b="1" u="none" strike="noStrike" dirty="0">
                <a:solidFill>
                  <a:srgbClr val="166A6B"/>
                </a:solidFill>
                <a:latin typeface="Montserrat Heavy"/>
                <a:ea typeface="Montserrat Heavy"/>
                <a:cs typeface="Montserrat Heavy"/>
                <a:sym typeface="Montserrat Heavy"/>
              </a:rPr>
              <a:t>Case Types Distribution Over Time</a:t>
            </a:r>
          </a:p>
        </p:txBody>
      </p:sp>
    </p:spTree>
    <p:extLst>
      <p:ext uri="{BB962C8B-B14F-4D97-AF65-F5344CB8AC3E}">
        <p14:creationId xmlns:p14="http://schemas.microsoft.com/office/powerpoint/2010/main" val="33263904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672652" y="7656292"/>
            <a:ext cx="897018" cy="825142"/>
            <a:chOff x="0" y="0"/>
            <a:chExt cx="236252" cy="217321"/>
          </a:xfrm>
        </p:grpSpPr>
        <p:sp>
          <p:nvSpPr>
            <p:cNvPr id="3" name="Freeform 3"/>
            <p:cNvSpPr/>
            <p:nvPr/>
          </p:nvSpPr>
          <p:spPr>
            <a:xfrm>
              <a:off x="0" y="0"/>
              <a:ext cx="236252" cy="217321"/>
            </a:xfrm>
            <a:custGeom>
              <a:avLst/>
              <a:gdLst/>
              <a:ahLst/>
              <a:cxnLst/>
              <a:rect l="l" t="t" r="r" b="b"/>
              <a:pathLst>
                <a:path w="236252" h="217321">
                  <a:moveTo>
                    <a:pt x="108661" y="0"/>
                  </a:moveTo>
                  <a:lnTo>
                    <a:pt x="127591" y="0"/>
                  </a:lnTo>
                  <a:cubicBezTo>
                    <a:pt x="187603" y="0"/>
                    <a:pt x="236252" y="48649"/>
                    <a:pt x="236252" y="108661"/>
                  </a:cubicBezTo>
                  <a:lnTo>
                    <a:pt x="236252" y="108661"/>
                  </a:lnTo>
                  <a:cubicBezTo>
                    <a:pt x="236252" y="137479"/>
                    <a:pt x="224803" y="165117"/>
                    <a:pt x="204426" y="185495"/>
                  </a:cubicBezTo>
                  <a:cubicBezTo>
                    <a:pt x="184048" y="205873"/>
                    <a:pt x="156410" y="217321"/>
                    <a:pt x="127591" y="217321"/>
                  </a:cubicBezTo>
                  <a:lnTo>
                    <a:pt x="108661" y="217321"/>
                  </a:lnTo>
                  <a:cubicBezTo>
                    <a:pt x="48649" y="217321"/>
                    <a:pt x="0" y="168672"/>
                    <a:pt x="0" y="108661"/>
                  </a:cubicBezTo>
                  <a:lnTo>
                    <a:pt x="0" y="108661"/>
                  </a:lnTo>
                  <a:cubicBezTo>
                    <a:pt x="0" y="48649"/>
                    <a:pt x="48649" y="0"/>
                    <a:pt x="108661" y="0"/>
                  </a:cubicBezTo>
                  <a:close/>
                </a:path>
              </a:pathLst>
            </a:custGeom>
            <a:solidFill>
              <a:srgbClr val="086354"/>
            </a:solidFill>
          </p:spPr>
        </p:sp>
        <p:sp>
          <p:nvSpPr>
            <p:cNvPr id="4" name="TextBox 4"/>
            <p:cNvSpPr txBox="1"/>
            <p:nvPr/>
          </p:nvSpPr>
          <p:spPr>
            <a:xfrm>
              <a:off x="0" y="-47625"/>
              <a:ext cx="236252" cy="264946"/>
            </a:xfrm>
            <a:prstGeom prst="rect">
              <a:avLst/>
            </a:prstGeom>
          </p:spPr>
          <p:txBody>
            <a:bodyPr lIns="50800" tIns="50800" rIns="50800" bIns="50800" rtlCol="0" anchor="ctr"/>
            <a:lstStyle/>
            <a:p>
              <a:pPr algn="ctr">
                <a:lnSpc>
                  <a:spcPts val="2800"/>
                </a:lnSpc>
              </a:pPr>
              <a:endParaRPr/>
            </a:p>
          </p:txBody>
        </p:sp>
      </p:grpSp>
      <p:grpSp>
        <p:nvGrpSpPr>
          <p:cNvPr id="5" name="Group 5"/>
          <p:cNvGrpSpPr/>
          <p:nvPr/>
        </p:nvGrpSpPr>
        <p:grpSpPr>
          <a:xfrm>
            <a:off x="9672652" y="2955856"/>
            <a:ext cx="897018" cy="825142"/>
            <a:chOff x="0" y="0"/>
            <a:chExt cx="236252" cy="217321"/>
          </a:xfrm>
        </p:grpSpPr>
        <p:sp>
          <p:nvSpPr>
            <p:cNvPr id="6" name="Freeform 6"/>
            <p:cNvSpPr/>
            <p:nvPr/>
          </p:nvSpPr>
          <p:spPr>
            <a:xfrm>
              <a:off x="0" y="0"/>
              <a:ext cx="236252" cy="217321"/>
            </a:xfrm>
            <a:custGeom>
              <a:avLst/>
              <a:gdLst/>
              <a:ahLst/>
              <a:cxnLst/>
              <a:rect l="l" t="t" r="r" b="b"/>
              <a:pathLst>
                <a:path w="236252" h="217321">
                  <a:moveTo>
                    <a:pt x="108661" y="0"/>
                  </a:moveTo>
                  <a:lnTo>
                    <a:pt x="127591" y="0"/>
                  </a:lnTo>
                  <a:cubicBezTo>
                    <a:pt x="187603" y="0"/>
                    <a:pt x="236252" y="48649"/>
                    <a:pt x="236252" y="108661"/>
                  </a:cubicBezTo>
                  <a:lnTo>
                    <a:pt x="236252" y="108661"/>
                  </a:lnTo>
                  <a:cubicBezTo>
                    <a:pt x="236252" y="137479"/>
                    <a:pt x="224803" y="165117"/>
                    <a:pt x="204426" y="185495"/>
                  </a:cubicBezTo>
                  <a:cubicBezTo>
                    <a:pt x="184048" y="205873"/>
                    <a:pt x="156410" y="217321"/>
                    <a:pt x="127591" y="217321"/>
                  </a:cubicBezTo>
                  <a:lnTo>
                    <a:pt x="108661" y="217321"/>
                  </a:lnTo>
                  <a:cubicBezTo>
                    <a:pt x="48649" y="217321"/>
                    <a:pt x="0" y="168672"/>
                    <a:pt x="0" y="108661"/>
                  </a:cubicBezTo>
                  <a:lnTo>
                    <a:pt x="0" y="108661"/>
                  </a:lnTo>
                  <a:cubicBezTo>
                    <a:pt x="0" y="48649"/>
                    <a:pt x="48649" y="0"/>
                    <a:pt x="108661" y="0"/>
                  </a:cubicBezTo>
                  <a:close/>
                </a:path>
              </a:pathLst>
            </a:custGeom>
            <a:solidFill>
              <a:srgbClr val="086354"/>
            </a:solidFill>
          </p:spPr>
        </p:sp>
        <p:sp>
          <p:nvSpPr>
            <p:cNvPr id="7" name="TextBox 7"/>
            <p:cNvSpPr txBox="1"/>
            <p:nvPr/>
          </p:nvSpPr>
          <p:spPr>
            <a:xfrm>
              <a:off x="0" y="-47625"/>
              <a:ext cx="236252" cy="264946"/>
            </a:xfrm>
            <a:prstGeom prst="rect">
              <a:avLst/>
            </a:prstGeom>
          </p:spPr>
          <p:txBody>
            <a:bodyPr lIns="50800" tIns="50800" rIns="50800" bIns="50800" rtlCol="0" anchor="ctr"/>
            <a:lstStyle/>
            <a:p>
              <a:pPr algn="ctr">
                <a:lnSpc>
                  <a:spcPts val="2800"/>
                </a:lnSpc>
              </a:pPr>
              <a:endParaRPr/>
            </a:p>
          </p:txBody>
        </p:sp>
      </p:grpSp>
      <p:grpSp>
        <p:nvGrpSpPr>
          <p:cNvPr id="8" name="Group 8"/>
          <p:cNvGrpSpPr/>
          <p:nvPr/>
        </p:nvGrpSpPr>
        <p:grpSpPr>
          <a:xfrm>
            <a:off x="9672652" y="5306074"/>
            <a:ext cx="897018" cy="825142"/>
            <a:chOff x="0" y="0"/>
            <a:chExt cx="236252" cy="217321"/>
          </a:xfrm>
        </p:grpSpPr>
        <p:sp>
          <p:nvSpPr>
            <p:cNvPr id="9" name="Freeform 9"/>
            <p:cNvSpPr/>
            <p:nvPr/>
          </p:nvSpPr>
          <p:spPr>
            <a:xfrm>
              <a:off x="0" y="0"/>
              <a:ext cx="236252" cy="217321"/>
            </a:xfrm>
            <a:custGeom>
              <a:avLst/>
              <a:gdLst/>
              <a:ahLst/>
              <a:cxnLst/>
              <a:rect l="l" t="t" r="r" b="b"/>
              <a:pathLst>
                <a:path w="236252" h="217321">
                  <a:moveTo>
                    <a:pt x="108661" y="0"/>
                  </a:moveTo>
                  <a:lnTo>
                    <a:pt x="127591" y="0"/>
                  </a:lnTo>
                  <a:cubicBezTo>
                    <a:pt x="187603" y="0"/>
                    <a:pt x="236252" y="48649"/>
                    <a:pt x="236252" y="108661"/>
                  </a:cubicBezTo>
                  <a:lnTo>
                    <a:pt x="236252" y="108661"/>
                  </a:lnTo>
                  <a:cubicBezTo>
                    <a:pt x="236252" y="137479"/>
                    <a:pt x="224803" y="165117"/>
                    <a:pt x="204426" y="185495"/>
                  </a:cubicBezTo>
                  <a:cubicBezTo>
                    <a:pt x="184048" y="205873"/>
                    <a:pt x="156410" y="217321"/>
                    <a:pt x="127591" y="217321"/>
                  </a:cubicBezTo>
                  <a:lnTo>
                    <a:pt x="108661" y="217321"/>
                  </a:lnTo>
                  <a:cubicBezTo>
                    <a:pt x="48649" y="217321"/>
                    <a:pt x="0" y="168672"/>
                    <a:pt x="0" y="108661"/>
                  </a:cubicBezTo>
                  <a:lnTo>
                    <a:pt x="0" y="108661"/>
                  </a:lnTo>
                  <a:cubicBezTo>
                    <a:pt x="0" y="48649"/>
                    <a:pt x="48649" y="0"/>
                    <a:pt x="108661" y="0"/>
                  </a:cubicBezTo>
                  <a:close/>
                </a:path>
              </a:pathLst>
            </a:custGeom>
            <a:solidFill>
              <a:srgbClr val="086354"/>
            </a:solidFill>
          </p:spPr>
        </p:sp>
        <p:sp>
          <p:nvSpPr>
            <p:cNvPr id="10" name="TextBox 10"/>
            <p:cNvSpPr txBox="1"/>
            <p:nvPr/>
          </p:nvSpPr>
          <p:spPr>
            <a:xfrm>
              <a:off x="0" y="-47625"/>
              <a:ext cx="236252" cy="264946"/>
            </a:xfrm>
            <a:prstGeom prst="rect">
              <a:avLst/>
            </a:prstGeom>
          </p:spPr>
          <p:txBody>
            <a:bodyPr lIns="50800" tIns="50800" rIns="50800" bIns="50800" rtlCol="0" anchor="ctr"/>
            <a:lstStyle/>
            <a:p>
              <a:pPr algn="ctr">
                <a:lnSpc>
                  <a:spcPts val="2800"/>
                </a:lnSpc>
              </a:pPr>
              <a:endParaRPr/>
            </a:p>
          </p:txBody>
        </p:sp>
      </p:grpSp>
      <p:grpSp>
        <p:nvGrpSpPr>
          <p:cNvPr id="11" name="Group 11"/>
          <p:cNvGrpSpPr/>
          <p:nvPr/>
        </p:nvGrpSpPr>
        <p:grpSpPr>
          <a:xfrm>
            <a:off x="-363415" y="6131216"/>
            <a:ext cx="9268064" cy="3127084"/>
            <a:chOff x="0" y="0"/>
            <a:chExt cx="1861275" cy="628002"/>
          </a:xfrm>
        </p:grpSpPr>
        <p:sp>
          <p:nvSpPr>
            <p:cNvPr id="12" name="Freeform 12"/>
            <p:cNvSpPr/>
            <p:nvPr/>
          </p:nvSpPr>
          <p:spPr>
            <a:xfrm>
              <a:off x="0" y="0"/>
              <a:ext cx="1861275" cy="628002"/>
            </a:xfrm>
            <a:custGeom>
              <a:avLst/>
              <a:gdLst/>
              <a:ahLst/>
              <a:cxnLst/>
              <a:rect l="l" t="t" r="r" b="b"/>
              <a:pathLst>
                <a:path w="1861275" h="628002">
                  <a:moveTo>
                    <a:pt x="16707" y="0"/>
                  </a:moveTo>
                  <a:lnTo>
                    <a:pt x="1844569" y="0"/>
                  </a:lnTo>
                  <a:cubicBezTo>
                    <a:pt x="1849000" y="0"/>
                    <a:pt x="1853249" y="1760"/>
                    <a:pt x="1856382" y="4893"/>
                  </a:cubicBezTo>
                  <a:cubicBezTo>
                    <a:pt x="1859515" y="8026"/>
                    <a:pt x="1861275" y="12276"/>
                    <a:pt x="1861275" y="16707"/>
                  </a:cubicBezTo>
                  <a:lnTo>
                    <a:pt x="1861275" y="611296"/>
                  </a:lnTo>
                  <a:cubicBezTo>
                    <a:pt x="1861275" y="615726"/>
                    <a:pt x="1859515" y="619976"/>
                    <a:pt x="1856382" y="623109"/>
                  </a:cubicBezTo>
                  <a:cubicBezTo>
                    <a:pt x="1853249" y="626242"/>
                    <a:pt x="1849000" y="628002"/>
                    <a:pt x="1844569" y="628002"/>
                  </a:cubicBezTo>
                  <a:lnTo>
                    <a:pt x="16707" y="628002"/>
                  </a:lnTo>
                  <a:cubicBezTo>
                    <a:pt x="7480" y="628002"/>
                    <a:pt x="0" y="620522"/>
                    <a:pt x="0" y="611296"/>
                  </a:cubicBezTo>
                  <a:lnTo>
                    <a:pt x="0" y="16707"/>
                  </a:lnTo>
                  <a:cubicBezTo>
                    <a:pt x="0" y="12276"/>
                    <a:pt x="1760" y="8026"/>
                    <a:pt x="4893" y="4893"/>
                  </a:cubicBezTo>
                  <a:cubicBezTo>
                    <a:pt x="8026" y="1760"/>
                    <a:pt x="12276" y="0"/>
                    <a:pt x="16707" y="0"/>
                  </a:cubicBezTo>
                  <a:close/>
                </a:path>
              </a:pathLst>
            </a:custGeom>
            <a:blipFill>
              <a:blip r:embed="rId2"/>
              <a:stretch>
                <a:fillRect t="-135238" b="-209609"/>
              </a:stretch>
            </a:blipFill>
          </p:spPr>
        </p:sp>
      </p:grpSp>
      <p:sp>
        <p:nvSpPr>
          <p:cNvPr id="13" name="Freeform 13"/>
          <p:cNvSpPr/>
          <p:nvPr/>
        </p:nvSpPr>
        <p:spPr>
          <a:xfrm>
            <a:off x="12415548" y="-1668641"/>
            <a:ext cx="3864121" cy="3864121"/>
          </a:xfrm>
          <a:custGeom>
            <a:avLst/>
            <a:gdLst/>
            <a:ahLst/>
            <a:cxnLst/>
            <a:rect l="l" t="t" r="r" b="b"/>
            <a:pathLst>
              <a:path w="3864121" h="3864121">
                <a:moveTo>
                  <a:pt x="0" y="0"/>
                </a:moveTo>
                <a:lnTo>
                  <a:pt x="3864121" y="0"/>
                </a:lnTo>
                <a:lnTo>
                  <a:pt x="3864121" y="3864121"/>
                </a:lnTo>
                <a:lnTo>
                  <a:pt x="0" y="3864121"/>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rnd">
            <a:noFill/>
            <a:prstDash val="solid"/>
            <a:round/>
          </a:ln>
        </p:spPr>
      </p:sp>
      <p:grpSp>
        <p:nvGrpSpPr>
          <p:cNvPr id="14" name="Group 14"/>
          <p:cNvGrpSpPr/>
          <p:nvPr/>
        </p:nvGrpSpPr>
        <p:grpSpPr>
          <a:xfrm>
            <a:off x="15100352" y="0"/>
            <a:ext cx="3187648" cy="10287000"/>
            <a:chOff x="0" y="0"/>
            <a:chExt cx="839545" cy="2709333"/>
          </a:xfrm>
        </p:grpSpPr>
        <p:sp>
          <p:nvSpPr>
            <p:cNvPr id="15" name="Freeform 15"/>
            <p:cNvSpPr/>
            <p:nvPr/>
          </p:nvSpPr>
          <p:spPr>
            <a:xfrm>
              <a:off x="0" y="0"/>
              <a:ext cx="839545" cy="2709333"/>
            </a:xfrm>
            <a:custGeom>
              <a:avLst/>
              <a:gdLst/>
              <a:ahLst/>
              <a:cxnLst/>
              <a:rect l="l" t="t" r="r" b="b"/>
              <a:pathLst>
                <a:path w="839545" h="2709333">
                  <a:moveTo>
                    <a:pt x="0" y="0"/>
                  </a:moveTo>
                  <a:lnTo>
                    <a:pt x="839545" y="0"/>
                  </a:lnTo>
                  <a:lnTo>
                    <a:pt x="839545" y="2709333"/>
                  </a:lnTo>
                  <a:lnTo>
                    <a:pt x="0" y="2709333"/>
                  </a:lnTo>
                  <a:close/>
                </a:path>
              </a:pathLst>
            </a:custGeom>
            <a:solidFill>
              <a:srgbClr val="B6D5CC"/>
            </a:solidFill>
          </p:spPr>
        </p:sp>
        <p:sp>
          <p:nvSpPr>
            <p:cNvPr id="16" name="TextBox 16"/>
            <p:cNvSpPr txBox="1"/>
            <p:nvPr/>
          </p:nvSpPr>
          <p:spPr>
            <a:xfrm>
              <a:off x="0" y="-47625"/>
              <a:ext cx="839545" cy="2756958"/>
            </a:xfrm>
            <a:prstGeom prst="rect">
              <a:avLst/>
            </a:prstGeom>
          </p:spPr>
          <p:txBody>
            <a:bodyPr lIns="50800" tIns="50800" rIns="50800" bIns="50800" rtlCol="0" anchor="ctr"/>
            <a:lstStyle/>
            <a:p>
              <a:pPr algn="ctr">
                <a:lnSpc>
                  <a:spcPts val="2800"/>
                </a:lnSpc>
              </a:pPr>
              <a:endParaRPr/>
            </a:p>
          </p:txBody>
        </p:sp>
      </p:grpSp>
      <p:sp>
        <p:nvSpPr>
          <p:cNvPr id="17" name="TextBox 17"/>
          <p:cNvSpPr txBox="1"/>
          <p:nvPr/>
        </p:nvSpPr>
        <p:spPr>
          <a:xfrm>
            <a:off x="983076" y="2371311"/>
            <a:ext cx="6424393" cy="1552989"/>
          </a:xfrm>
          <a:prstGeom prst="rect">
            <a:avLst/>
          </a:prstGeom>
        </p:spPr>
        <p:txBody>
          <a:bodyPr wrap="square" lIns="0" tIns="0" rIns="0" bIns="0" rtlCol="0" anchor="t">
            <a:spAutoFit/>
          </a:bodyPr>
          <a:lstStyle/>
          <a:p>
            <a:pPr marL="0" lvl="0" indent="0" algn="l">
              <a:lnSpc>
                <a:spcPts val="6171"/>
              </a:lnSpc>
              <a:spcBef>
                <a:spcPct val="0"/>
              </a:spcBef>
            </a:pPr>
            <a:r>
              <a:rPr lang="en-US" sz="5100" b="1" u="none" strike="noStrike" dirty="0">
                <a:solidFill>
                  <a:srgbClr val="086354"/>
                </a:solidFill>
                <a:latin typeface="Montserrat Heavy"/>
                <a:ea typeface="Montserrat Heavy"/>
                <a:cs typeface="Montserrat Heavy"/>
                <a:sym typeface="Montserrat Heavy"/>
              </a:rPr>
              <a:t>Conclusion and Recommendation</a:t>
            </a:r>
          </a:p>
        </p:txBody>
      </p:sp>
      <p:sp>
        <p:nvSpPr>
          <p:cNvPr id="18" name="TextBox 18"/>
          <p:cNvSpPr txBox="1"/>
          <p:nvPr/>
        </p:nvSpPr>
        <p:spPr>
          <a:xfrm>
            <a:off x="1012124" y="4152900"/>
            <a:ext cx="7603226" cy="1555682"/>
          </a:xfrm>
          <a:prstGeom prst="rect">
            <a:avLst/>
          </a:prstGeom>
        </p:spPr>
        <p:txBody>
          <a:bodyPr wrap="square" lIns="0" tIns="0" rIns="0" bIns="0" rtlCol="0" anchor="t">
            <a:spAutoFit/>
          </a:bodyPr>
          <a:lstStyle/>
          <a:p>
            <a:pPr marL="0" lvl="0" indent="0" algn="just">
              <a:lnSpc>
                <a:spcPts val="3080"/>
              </a:lnSpc>
              <a:spcBef>
                <a:spcPct val="0"/>
              </a:spcBef>
            </a:pPr>
            <a:r>
              <a:rPr lang="en-US" sz="2200" b="1" u="none" strike="noStrike" dirty="0">
                <a:solidFill>
                  <a:srgbClr val="3B4A33"/>
                </a:solidFill>
                <a:latin typeface="Aileron Bold"/>
                <a:ea typeface="Aileron Bold"/>
                <a:cs typeface="Aileron Bold"/>
                <a:sym typeface="Aileron Bold"/>
              </a:rPr>
              <a:t>Groundwater contamination in California, historically dominated by LUST sites and peaking in the 1990s, shows 77.8% of cases closed but 22.2% remaining open, requiring ongoing attention and proactive measures.</a:t>
            </a:r>
          </a:p>
        </p:txBody>
      </p:sp>
      <p:sp>
        <p:nvSpPr>
          <p:cNvPr id="19" name="TextBox 19"/>
          <p:cNvSpPr txBox="1"/>
          <p:nvPr/>
        </p:nvSpPr>
        <p:spPr>
          <a:xfrm>
            <a:off x="10851485" y="7898368"/>
            <a:ext cx="3187648" cy="369332"/>
          </a:xfrm>
          <a:prstGeom prst="rect">
            <a:avLst/>
          </a:prstGeom>
        </p:spPr>
        <p:txBody>
          <a:bodyPr wrap="square" lIns="0" tIns="0" rIns="0" bIns="0" rtlCol="0" anchor="t">
            <a:spAutoFit/>
          </a:bodyPr>
          <a:lstStyle/>
          <a:p>
            <a:pPr algn="l"/>
            <a:r>
              <a:rPr lang="en-US" sz="2400" b="1" dirty="0">
                <a:solidFill>
                  <a:srgbClr val="10443B"/>
                </a:solidFill>
                <a:latin typeface="Aileron Heavy"/>
                <a:ea typeface="Aileron Heavy"/>
                <a:cs typeface="Aileron Heavy"/>
                <a:sym typeface="Aileron Heavy"/>
              </a:rPr>
              <a:t>Proactive Prevention</a:t>
            </a:r>
          </a:p>
        </p:txBody>
      </p:sp>
      <p:sp>
        <p:nvSpPr>
          <p:cNvPr id="20" name="TextBox 20"/>
          <p:cNvSpPr txBox="1"/>
          <p:nvPr/>
        </p:nvSpPr>
        <p:spPr>
          <a:xfrm>
            <a:off x="10851484" y="8640343"/>
            <a:ext cx="3273781" cy="1107996"/>
          </a:xfrm>
          <a:prstGeom prst="rect">
            <a:avLst/>
          </a:prstGeom>
        </p:spPr>
        <p:txBody>
          <a:bodyPr lIns="0" tIns="0" rIns="0" bIns="0" rtlCol="0" anchor="t">
            <a:spAutoFit/>
          </a:bodyPr>
          <a:lstStyle/>
          <a:p>
            <a:r>
              <a:rPr lang="en-US" b="1" dirty="0">
                <a:solidFill>
                  <a:srgbClr val="3B4A33"/>
                </a:solidFill>
                <a:latin typeface="Aileron Ultra-Bold"/>
                <a:ea typeface="Aileron Ultra-Bold"/>
                <a:cs typeface="Aileron Ultra-Bold"/>
                <a:sym typeface="Aileron Ultra-Bold"/>
              </a:rPr>
              <a:t>Implement continuous monitoring and preventative measures to minimize future contamination. </a:t>
            </a:r>
          </a:p>
        </p:txBody>
      </p:sp>
      <p:sp>
        <p:nvSpPr>
          <p:cNvPr id="21" name="TextBox 21"/>
          <p:cNvSpPr txBox="1"/>
          <p:nvPr/>
        </p:nvSpPr>
        <p:spPr>
          <a:xfrm>
            <a:off x="10851484" y="3173968"/>
            <a:ext cx="3474115" cy="369332"/>
          </a:xfrm>
          <a:prstGeom prst="rect">
            <a:avLst/>
          </a:prstGeom>
        </p:spPr>
        <p:txBody>
          <a:bodyPr wrap="square" lIns="0" tIns="0" rIns="0" bIns="0" rtlCol="0" anchor="t">
            <a:spAutoFit/>
          </a:bodyPr>
          <a:lstStyle/>
          <a:p>
            <a:pPr marL="0" lvl="0" indent="0" algn="l">
              <a:spcBef>
                <a:spcPct val="0"/>
              </a:spcBef>
            </a:pPr>
            <a:r>
              <a:rPr lang="en-US" sz="2400" b="1" u="none" strike="noStrike" dirty="0">
                <a:solidFill>
                  <a:srgbClr val="10443B"/>
                </a:solidFill>
                <a:latin typeface="Aileron Heavy"/>
                <a:ea typeface="Aileron Heavy"/>
                <a:cs typeface="Aileron Heavy"/>
                <a:sym typeface="Aileron Heavy"/>
              </a:rPr>
              <a:t>Prioritize &amp; Diversify:</a:t>
            </a:r>
          </a:p>
        </p:txBody>
      </p:sp>
      <p:sp>
        <p:nvSpPr>
          <p:cNvPr id="22" name="TextBox 22"/>
          <p:cNvSpPr txBox="1"/>
          <p:nvPr/>
        </p:nvSpPr>
        <p:spPr>
          <a:xfrm>
            <a:off x="10851484" y="5536168"/>
            <a:ext cx="3273781" cy="369332"/>
          </a:xfrm>
          <a:prstGeom prst="rect">
            <a:avLst/>
          </a:prstGeom>
        </p:spPr>
        <p:txBody>
          <a:bodyPr wrap="square" lIns="0" tIns="0" rIns="0" bIns="0" rtlCol="0" anchor="t">
            <a:spAutoFit/>
          </a:bodyPr>
          <a:lstStyle/>
          <a:p>
            <a:pPr marL="0" lvl="0" indent="0" algn="l">
              <a:spcBef>
                <a:spcPct val="0"/>
              </a:spcBef>
            </a:pPr>
            <a:r>
              <a:rPr lang="en-US" sz="2400" b="1" u="none" strike="noStrike" dirty="0">
                <a:solidFill>
                  <a:srgbClr val="10443B"/>
                </a:solidFill>
                <a:latin typeface="Aileron Heavy"/>
                <a:ea typeface="Aileron Heavy"/>
                <a:cs typeface="Aileron Heavy"/>
                <a:sym typeface="Aileron Heavy"/>
              </a:rPr>
              <a:t>Integrate Data</a:t>
            </a:r>
          </a:p>
        </p:txBody>
      </p:sp>
      <p:sp>
        <p:nvSpPr>
          <p:cNvPr id="23" name="TextBox 23"/>
          <p:cNvSpPr txBox="1"/>
          <p:nvPr/>
        </p:nvSpPr>
        <p:spPr>
          <a:xfrm>
            <a:off x="10851485" y="3879951"/>
            <a:ext cx="3273781" cy="830997"/>
          </a:xfrm>
          <a:prstGeom prst="rect">
            <a:avLst/>
          </a:prstGeom>
        </p:spPr>
        <p:txBody>
          <a:bodyPr lIns="0" tIns="0" rIns="0" bIns="0" rtlCol="0" anchor="t">
            <a:spAutoFit/>
          </a:bodyPr>
          <a:lstStyle/>
          <a:p>
            <a:r>
              <a:rPr lang="en-US" b="1" dirty="0">
                <a:solidFill>
                  <a:srgbClr val="3B4A33"/>
                </a:solidFill>
                <a:latin typeface="Aileron Ultra-Bold"/>
                <a:ea typeface="Aileron Ultra-Bold"/>
                <a:cs typeface="Aileron Ultra-Bold"/>
                <a:sym typeface="Aileron Ultra-Bold"/>
              </a:rPr>
              <a:t>Focus on resolving open LUST cases and address emerging contaminant types. </a:t>
            </a:r>
          </a:p>
        </p:txBody>
      </p:sp>
      <p:sp>
        <p:nvSpPr>
          <p:cNvPr id="24" name="TextBox 24"/>
          <p:cNvSpPr txBox="1"/>
          <p:nvPr/>
        </p:nvSpPr>
        <p:spPr>
          <a:xfrm>
            <a:off x="10851485" y="6260147"/>
            <a:ext cx="3273781" cy="830997"/>
          </a:xfrm>
          <a:prstGeom prst="rect">
            <a:avLst/>
          </a:prstGeom>
        </p:spPr>
        <p:txBody>
          <a:bodyPr lIns="0" tIns="0" rIns="0" bIns="0" rtlCol="0" anchor="t">
            <a:spAutoFit/>
          </a:bodyPr>
          <a:lstStyle/>
          <a:p>
            <a:r>
              <a:rPr lang="en-US" b="1" dirty="0">
                <a:solidFill>
                  <a:srgbClr val="3B4A33"/>
                </a:solidFill>
                <a:latin typeface="Aileron Ultra-Bold"/>
                <a:ea typeface="Aileron Ultra-Bold"/>
                <a:cs typeface="Aileron Ultra-Bold"/>
                <a:sym typeface="Aileron Ultra-Bold"/>
              </a:rPr>
              <a:t>Enhance data sharing across agencies for comprehensive contamination insights.</a:t>
            </a:r>
          </a:p>
        </p:txBody>
      </p:sp>
      <p:sp>
        <p:nvSpPr>
          <p:cNvPr id="25" name="Freeform 25"/>
          <p:cNvSpPr/>
          <p:nvPr/>
        </p:nvSpPr>
        <p:spPr>
          <a:xfrm>
            <a:off x="9914455" y="3161720"/>
            <a:ext cx="413412" cy="413412"/>
          </a:xfrm>
          <a:custGeom>
            <a:avLst/>
            <a:gdLst/>
            <a:ahLst/>
            <a:cxnLst/>
            <a:rect l="l" t="t" r="r" b="b"/>
            <a:pathLst>
              <a:path w="413412" h="413412">
                <a:moveTo>
                  <a:pt x="0" y="0"/>
                </a:moveTo>
                <a:lnTo>
                  <a:pt x="413412" y="0"/>
                </a:lnTo>
                <a:lnTo>
                  <a:pt x="413412" y="413412"/>
                </a:lnTo>
                <a:lnTo>
                  <a:pt x="0" y="4134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6" name="Freeform 26"/>
          <p:cNvSpPr/>
          <p:nvPr/>
        </p:nvSpPr>
        <p:spPr>
          <a:xfrm>
            <a:off x="9914455" y="5511939"/>
            <a:ext cx="413412" cy="413412"/>
          </a:xfrm>
          <a:custGeom>
            <a:avLst/>
            <a:gdLst/>
            <a:ahLst/>
            <a:cxnLst/>
            <a:rect l="l" t="t" r="r" b="b"/>
            <a:pathLst>
              <a:path w="413412" h="413412">
                <a:moveTo>
                  <a:pt x="0" y="0"/>
                </a:moveTo>
                <a:lnTo>
                  <a:pt x="413412" y="0"/>
                </a:lnTo>
                <a:lnTo>
                  <a:pt x="413412" y="413412"/>
                </a:lnTo>
                <a:lnTo>
                  <a:pt x="0" y="4134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7" name="Freeform 27"/>
          <p:cNvSpPr/>
          <p:nvPr/>
        </p:nvSpPr>
        <p:spPr>
          <a:xfrm>
            <a:off x="9914455" y="7862157"/>
            <a:ext cx="413412" cy="413412"/>
          </a:xfrm>
          <a:custGeom>
            <a:avLst/>
            <a:gdLst/>
            <a:ahLst/>
            <a:cxnLst/>
            <a:rect l="l" t="t" r="r" b="b"/>
            <a:pathLst>
              <a:path w="413412" h="413412">
                <a:moveTo>
                  <a:pt x="0" y="0"/>
                </a:moveTo>
                <a:lnTo>
                  <a:pt x="413412" y="0"/>
                </a:lnTo>
                <a:lnTo>
                  <a:pt x="413412" y="413412"/>
                </a:lnTo>
                <a:lnTo>
                  <a:pt x="0" y="4134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8" name="Freeform 28"/>
          <p:cNvSpPr/>
          <p:nvPr/>
        </p:nvSpPr>
        <p:spPr>
          <a:xfrm>
            <a:off x="16175399" y="1028700"/>
            <a:ext cx="1083901" cy="1114290"/>
          </a:xfrm>
          <a:custGeom>
            <a:avLst/>
            <a:gdLst/>
            <a:ahLst/>
            <a:cxnLst/>
            <a:rect l="l" t="t" r="r" b="b"/>
            <a:pathLst>
              <a:path w="1083901" h="1114290">
                <a:moveTo>
                  <a:pt x="0" y="0"/>
                </a:moveTo>
                <a:lnTo>
                  <a:pt x="1083901" y="0"/>
                </a:lnTo>
                <a:lnTo>
                  <a:pt x="1083901" y="1114290"/>
                </a:lnTo>
                <a:lnTo>
                  <a:pt x="0" y="111429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9" name="Freeform 29"/>
          <p:cNvSpPr/>
          <p:nvPr/>
        </p:nvSpPr>
        <p:spPr>
          <a:xfrm rot="-10800000">
            <a:off x="9672652" y="1585845"/>
            <a:ext cx="1984941" cy="295937"/>
          </a:xfrm>
          <a:custGeom>
            <a:avLst/>
            <a:gdLst/>
            <a:ahLst/>
            <a:cxnLst/>
            <a:rect l="l" t="t" r="r" b="b"/>
            <a:pathLst>
              <a:path w="1984941" h="295937">
                <a:moveTo>
                  <a:pt x="0" y="0"/>
                </a:moveTo>
                <a:lnTo>
                  <a:pt x="1984941" y="0"/>
                </a:lnTo>
                <a:lnTo>
                  <a:pt x="1984941" y="295937"/>
                </a:lnTo>
                <a:lnTo>
                  <a:pt x="0" y="295937"/>
                </a:lnTo>
                <a:lnTo>
                  <a:pt x="0" y="0"/>
                </a:lnTo>
                <a:close/>
              </a:path>
            </a:pathLst>
          </a:custGeom>
          <a:blipFill>
            <a:blip r:embed="rId9">
              <a:extLst>
                <a:ext uri="{96DAC541-7B7A-43D3-8B79-37D633B846F1}">
                  <asvg:svgBlip xmlns:asvg="http://schemas.microsoft.com/office/drawing/2016/SVG/main" r:embed="rId10"/>
                </a:ext>
              </a:extLst>
            </a:blip>
            <a:stretch>
              <a:fillRect/>
            </a:stretch>
          </a:blipFill>
          <a:ln cap="rnd">
            <a:noFill/>
            <a:prstDash val="solid"/>
            <a:round/>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6"/>
          <p:cNvGrpSpPr/>
          <p:nvPr/>
        </p:nvGrpSpPr>
        <p:grpSpPr>
          <a:xfrm>
            <a:off x="0" y="7154787"/>
            <a:ext cx="18288000" cy="3132213"/>
            <a:chOff x="0" y="0"/>
            <a:chExt cx="1715278" cy="293778"/>
          </a:xfrm>
        </p:grpSpPr>
        <p:sp>
          <p:nvSpPr>
            <p:cNvPr id="7" name="Freeform 7"/>
            <p:cNvSpPr/>
            <p:nvPr/>
          </p:nvSpPr>
          <p:spPr>
            <a:xfrm>
              <a:off x="0" y="0"/>
              <a:ext cx="1715278" cy="293778"/>
            </a:xfrm>
            <a:custGeom>
              <a:avLst/>
              <a:gdLst/>
              <a:ahLst/>
              <a:cxnLst/>
              <a:rect l="l" t="t" r="r" b="b"/>
              <a:pathLst>
                <a:path w="1715278" h="293778">
                  <a:moveTo>
                    <a:pt x="0" y="0"/>
                  </a:moveTo>
                  <a:lnTo>
                    <a:pt x="1715278" y="0"/>
                  </a:lnTo>
                  <a:lnTo>
                    <a:pt x="1715278" y="293778"/>
                  </a:lnTo>
                  <a:lnTo>
                    <a:pt x="0" y="293778"/>
                  </a:lnTo>
                  <a:close/>
                </a:path>
              </a:pathLst>
            </a:custGeom>
            <a:blipFill>
              <a:blip r:embed="rId2"/>
              <a:stretch>
                <a:fillRect l="-1926" t="-290823" b="-4183"/>
              </a:stretch>
            </a:blipFill>
          </p:spPr>
        </p:sp>
      </p:grpSp>
      <p:sp>
        <p:nvSpPr>
          <p:cNvPr id="8" name="TextBox 8"/>
          <p:cNvSpPr txBox="1"/>
          <p:nvPr/>
        </p:nvSpPr>
        <p:spPr>
          <a:xfrm>
            <a:off x="6432798" y="3310434"/>
            <a:ext cx="5422404" cy="4195266"/>
          </a:xfrm>
          <a:prstGeom prst="rect">
            <a:avLst/>
          </a:prstGeom>
        </p:spPr>
        <p:txBody>
          <a:bodyPr lIns="0" tIns="0" rIns="0" bIns="0" rtlCol="0" anchor="t">
            <a:spAutoFit/>
          </a:bodyPr>
          <a:lstStyle/>
          <a:p>
            <a:pPr marL="0" lvl="0" indent="0" algn="ctr">
              <a:lnSpc>
                <a:spcPts val="15698"/>
              </a:lnSpc>
            </a:pPr>
            <a:r>
              <a:rPr lang="en-US" sz="19380" b="1" u="none" strike="noStrike" dirty="0">
                <a:solidFill>
                  <a:srgbClr val="10443B"/>
                </a:solidFill>
                <a:latin typeface="Uturna Heavy"/>
                <a:ea typeface="Uturna Heavy"/>
                <a:cs typeface="Uturna Heavy"/>
                <a:sym typeface="Uturna Heavy"/>
              </a:rPr>
              <a:t>THANK YOU!</a:t>
            </a:r>
          </a:p>
        </p:txBody>
      </p:sp>
      <p:sp>
        <p:nvSpPr>
          <p:cNvPr id="10" name="Freeform 10"/>
          <p:cNvSpPr/>
          <p:nvPr/>
        </p:nvSpPr>
        <p:spPr>
          <a:xfrm>
            <a:off x="5161992" y="5359845"/>
            <a:ext cx="1083901" cy="1114290"/>
          </a:xfrm>
          <a:custGeom>
            <a:avLst/>
            <a:gdLst/>
            <a:ahLst/>
            <a:cxnLst/>
            <a:rect l="l" t="t" r="r" b="b"/>
            <a:pathLst>
              <a:path w="1083901" h="1114290">
                <a:moveTo>
                  <a:pt x="0" y="0"/>
                </a:moveTo>
                <a:lnTo>
                  <a:pt x="1083901" y="0"/>
                </a:lnTo>
                <a:lnTo>
                  <a:pt x="1083901" y="1114290"/>
                </a:lnTo>
                <a:lnTo>
                  <a:pt x="0" y="111429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a:off x="12045913" y="5359845"/>
            <a:ext cx="1083901" cy="1114290"/>
          </a:xfrm>
          <a:custGeom>
            <a:avLst/>
            <a:gdLst/>
            <a:ahLst/>
            <a:cxnLst/>
            <a:rect l="l" t="t" r="r" b="b"/>
            <a:pathLst>
              <a:path w="1083901" h="1114290">
                <a:moveTo>
                  <a:pt x="0" y="0"/>
                </a:moveTo>
                <a:lnTo>
                  <a:pt x="1083901" y="0"/>
                </a:lnTo>
                <a:lnTo>
                  <a:pt x="1083901" y="1114290"/>
                </a:lnTo>
                <a:lnTo>
                  <a:pt x="0" y="1114290"/>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sp>
        <p:nvSpPr>
          <p:cNvPr id="12" name="Freeform 12"/>
          <p:cNvSpPr/>
          <p:nvPr/>
        </p:nvSpPr>
        <p:spPr>
          <a:xfrm>
            <a:off x="13187970" y="3308650"/>
            <a:ext cx="2051194" cy="2051194"/>
          </a:xfrm>
          <a:custGeom>
            <a:avLst/>
            <a:gdLst/>
            <a:ahLst/>
            <a:cxnLst/>
            <a:rect l="l" t="t" r="r" b="b"/>
            <a:pathLst>
              <a:path w="2051194" h="2051194">
                <a:moveTo>
                  <a:pt x="0" y="0"/>
                </a:moveTo>
                <a:lnTo>
                  <a:pt x="2051194" y="0"/>
                </a:lnTo>
                <a:lnTo>
                  <a:pt x="2051194" y="2051195"/>
                </a:lnTo>
                <a:lnTo>
                  <a:pt x="0" y="2051195"/>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rnd">
            <a:noFill/>
            <a:prstDash val="solid"/>
            <a:round/>
          </a:ln>
        </p:spPr>
      </p:sp>
      <p:sp>
        <p:nvSpPr>
          <p:cNvPr id="13" name="Freeform 13"/>
          <p:cNvSpPr/>
          <p:nvPr/>
        </p:nvSpPr>
        <p:spPr>
          <a:xfrm>
            <a:off x="3048836" y="3308650"/>
            <a:ext cx="2051194" cy="2051194"/>
          </a:xfrm>
          <a:custGeom>
            <a:avLst/>
            <a:gdLst/>
            <a:ahLst/>
            <a:cxnLst/>
            <a:rect l="l" t="t" r="r" b="b"/>
            <a:pathLst>
              <a:path w="2051194" h="2051194">
                <a:moveTo>
                  <a:pt x="0" y="0"/>
                </a:moveTo>
                <a:lnTo>
                  <a:pt x="2051194" y="0"/>
                </a:lnTo>
                <a:lnTo>
                  <a:pt x="2051194" y="2051195"/>
                </a:lnTo>
                <a:lnTo>
                  <a:pt x="0" y="2051195"/>
                </a:lnTo>
                <a:lnTo>
                  <a:pt x="0" y="0"/>
                </a:lnTo>
                <a:close/>
              </a:path>
            </a:pathLst>
          </a:custGeom>
          <a:blipFill>
            <a:blip r:embed="rId5">
              <a:extLst>
                <a:ext uri="{96DAC541-7B7A-43D3-8B79-37D633B846F1}">
                  <asvg:svgBlip xmlns:asvg="http://schemas.microsoft.com/office/drawing/2016/SVG/main" r:embed="rId6"/>
                </a:ext>
              </a:extLst>
            </a:blip>
            <a:stretch>
              <a:fillRect/>
            </a:stretch>
          </a:blipFill>
          <a:ln cap="rnd">
            <a:noFill/>
            <a:prstDash val="solid"/>
            <a:round/>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571</TotalTime>
  <Words>352</Words>
  <Application>Microsoft Office PowerPoint</Application>
  <PresentationFormat>Custom</PresentationFormat>
  <Paragraphs>28</Paragraphs>
  <Slides>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Montserrat Heavy</vt:lpstr>
      <vt:lpstr>Arial</vt:lpstr>
      <vt:lpstr>Uturna Heavy</vt:lpstr>
      <vt:lpstr>Aileron Heavy</vt:lpstr>
      <vt:lpstr>Calibri</vt:lpstr>
      <vt:lpstr>Aileron Bold</vt:lpstr>
      <vt:lpstr>Aileron Ultra-Bold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Fawzia Almurbati</cp:lastModifiedBy>
  <cp:revision>4</cp:revision>
  <dcterms:created xsi:type="dcterms:W3CDTF">2006-08-16T00:00:00Z</dcterms:created>
  <dcterms:modified xsi:type="dcterms:W3CDTF">2025-05-21T20:33:28Z</dcterms:modified>
  <dc:identifier>DAGoEqe0hbg</dc:identifier>
</cp:coreProperties>
</file>

<file path=docProps/thumbnail.jpeg>
</file>